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5" r:id="rId5"/>
    <p:sldId id="279" r:id="rId6"/>
    <p:sldId id="259" r:id="rId7"/>
    <p:sldId id="260" r:id="rId8"/>
    <p:sldId id="261" r:id="rId9"/>
    <p:sldId id="263" r:id="rId10"/>
    <p:sldId id="273" r:id="rId11"/>
    <p:sldId id="280" r:id="rId12"/>
    <p:sldId id="262" r:id="rId13"/>
    <p:sldId id="283" r:id="rId14"/>
    <p:sldId id="306" r:id="rId15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95" d="100"/>
          <a:sy n="95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ATEP BILT Presentation, M Hacker, Hofstra CSR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WWW.Hofstra.Edu/ATEP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A71B-29F2-4B39-AE62-836D6B95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23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sv-SE" smtClean="0"/>
              <a:t>ATEP BILT Presentation, M Hacker, Hofstra CSR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smtClean="0"/>
              <a:t>1/20/2012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smtClean="0"/>
              <a:t>WWW.Hofstra.Edu/ATEP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2E74345-4681-4EB1-B63C-794A3068B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8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4345-4681-4EB1-B63C-794A3068B66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v-SE" smtClean="0"/>
              <a:t>ATEP BILT Presentation, M Hacker, Hofstra CSR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WWW.Hofstra.Edu/ATEP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1/20/2012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73E24D-E709-4789-A29D-C2F2C6AF9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61862-4034-4BB2-8D53-AE796C074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828800"/>
            <a:ext cx="2019300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28800"/>
            <a:ext cx="5905500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75925-C1D0-40A5-A862-F40E49587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F146B-C07F-46E7-BD56-F933C249A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5F0A6-2E2A-49C7-8A04-FF4731512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7BA8E-D156-4EE6-A0F3-FF0750113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8396B-BD6B-47E5-AF03-67CF2011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77504-DB47-4BAC-A1C0-FB92341D7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704069-379E-4B34-84F4-0B77063A7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F6B2F4-DBC7-4F05-934D-5912FA50B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76519-97C8-4901-9ED3-114BB9EC3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DF1F3E-A966-4AE4-AD20-BAB422353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B3762E-BC42-42CD-B2A5-54BCDB626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AA38B1-ACED-47BC-A525-99CF92B0E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7400" cy="6246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6246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E82E9B-3914-4E06-ABE5-25DB70B2F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54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4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2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58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1D0A7-6C95-48B9-970E-D2E7CF219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9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94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8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9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962400" cy="149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962400" cy="149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95250-0E22-4D6D-96D7-9DE3222DB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C26EC1-46C7-4AC1-B482-51639DC0D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542071-A892-4120-901E-D04381D54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B4E37B-5D43-4237-8071-2DA3D67C8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379928-D339-41EE-81E7-4DF839599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D2CCE-C9A7-4B3D-BF0D-B7BDE885B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D3E4"/>
            </a:gs>
            <a:gs pos="100000">
              <a:srgbClr val="CCD3E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54388"/>
            <a:ext cx="8077200" cy="1674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80772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559550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30E3A25E-C897-4024-9226-187C951B75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572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914400" algn="ctr" rtl="0" fontAlgn="base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9600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559550"/>
            <a:ext cx="20637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1414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2ADFDBBB-34BB-480B-9C39-D51484354B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0AD00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400050" indent="-320675" algn="l" rtl="0" fontAlgn="base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 pitchFamily="18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92150" indent="-273050" algn="l" rtl="0" fontAlgn="base">
        <a:spcBef>
          <a:spcPts val="700"/>
        </a:spcBef>
        <a:spcAft>
          <a:spcPct val="0"/>
        </a:spcAft>
        <a:buClr>
          <a:srgbClr val="60B5CC"/>
        </a:buClr>
        <a:buSzPct val="89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957263" indent="-228600" algn="l" rtl="0" fontAlgn="base">
        <a:spcBef>
          <a:spcPts val="600"/>
        </a:spcBef>
        <a:spcAft>
          <a:spcPct val="0"/>
        </a:spcAft>
        <a:buClr>
          <a:srgbClr val="E66C7D"/>
        </a:buClr>
        <a:buSzPct val="100000"/>
        <a:buFont typeface="Arial" pitchFamily="34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77925" indent="-184150" algn="l" rtl="0" fontAlgn="base">
        <a:spcBef>
          <a:spcPts val="500"/>
        </a:spcBef>
        <a:spcAft>
          <a:spcPct val="0"/>
        </a:spcAft>
        <a:buClr>
          <a:srgbClr val="6BB76D"/>
        </a:buClr>
        <a:buSzPct val="100000"/>
        <a:buFont typeface="Arial" pitchFamily="34" charset="0"/>
        <a:buChar char="▪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387475" indent="-182563" algn="l" rtl="0" fontAlgn="base">
        <a:spcBef>
          <a:spcPts val="500"/>
        </a:spcBef>
        <a:spcAft>
          <a:spcPct val="0"/>
        </a:spcAft>
        <a:buClr>
          <a:srgbClr val="E88651"/>
        </a:buClr>
        <a:buSzPct val="100000"/>
        <a:buFont typeface="Wingdings 3" pitchFamily="18" charset="2"/>
        <a:buChar char="­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44675" indent="-182563" algn="l" rtl="0" fontAlgn="base">
        <a:spcBef>
          <a:spcPts val="500"/>
        </a:spcBef>
        <a:spcAft>
          <a:spcPct val="0"/>
        </a:spcAft>
        <a:buClr>
          <a:srgbClr val="E88651"/>
        </a:buClr>
        <a:buSzPct val="100000"/>
        <a:buFont typeface="Wingdings 3" pitchFamily="18" charset="2"/>
        <a:buChar char="­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01875" indent="-182563" algn="l" rtl="0" fontAlgn="base">
        <a:spcBef>
          <a:spcPts val="500"/>
        </a:spcBef>
        <a:spcAft>
          <a:spcPct val="0"/>
        </a:spcAft>
        <a:buClr>
          <a:srgbClr val="E88651"/>
        </a:buClr>
        <a:buSzPct val="100000"/>
        <a:buFont typeface="Wingdings 3" pitchFamily="18" charset="2"/>
        <a:buChar char="­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759075" indent="-182563" algn="l" rtl="0" fontAlgn="base">
        <a:spcBef>
          <a:spcPts val="500"/>
        </a:spcBef>
        <a:spcAft>
          <a:spcPct val="0"/>
        </a:spcAft>
        <a:buClr>
          <a:srgbClr val="E88651"/>
        </a:buClr>
        <a:buSzPct val="100000"/>
        <a:buFont typeface="Wingdings 3" pitchFamily="18" charset="2"/>
        <a:buChar char="­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16275" indent="-182563" algn="l" rtl="0" fontAlgn="base">
        <a:spcBef>
          <a:spcPts val="500"/>
        </a:spcBef>
        <a:spcAft>
          <a:spcPct val="0"/>
        </a:spcAft>
        <a:buClr>
          <a:srgbClr val="E88651"/>
        </a:buClr>
        <a:buSzPct val="100000"/>
        <a:buFont typeface="Wingdings 3" pitchFamily="18" charset="2"/>
        <a:buChar char="­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63F838-E0BB-4631-8746-B9C3E0E5EC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98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Lois.m.miceli@Hofstra.edu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0"/>
            <a:ext cx="9155113" cy="6858000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0" y="3581400"/>
            <a:ext cx="9156700" cy="46038"/>
          </a:xfrm>
          <a:prstGeom prst="rect">
            <a:avLst/>
          </a:prstGeom>
          <a:solidFill>
            <a:srgbClr val="FFFFFF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91356" y="457200"/>
            <a:ext cx="7772400" cy="1470025"/>
          </a:xfrm>
          <a:ln/>
        </p:spPr>
        <p:txBody>
          <a:bodyPr/>
          <a:lstStyle/>
          <a:p>
            <a:pPr algn="ctr"/>
            <a:r>
              <a:rPr lang="en-US" sz="4400" dirty="0">
                <a:latin typeface="Calibri" pitchFamily="34" charset="0"/>
              </a:rPr>
              <a:t>Articulated Technological Education Pathways (ATEP</a:t>
            </a:r>
            <a:r>
              <a:rPr lang="en-US" sz="4400" dirty="0" smtClean="0">
                <a:latin typeface="Calibri" pitchFamily="34" charset="0"/>
              </a:rPr>
              <a:t>)</a:t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2800" dirty="0" smtClean="0">
                <a:solidFill>
                  <a:srgbClr val="92D050"/>
                </a:solidFill>
                <a:latin typeface="Calibri" pitchFamily="34" charset="0"/>
              </a:rPr>
              <a:t>www.Hofstra.edu/ATEP</a:t>
            </a:r>
            <a:r>
              <a:rPr lang="en-US" sz="2600" dirty="0" smtClean="0">
                <a:latin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4400" dirty="0" smtClean="0">
                <a:latin typeface="Calibri" pitchFamily="34" charset="0"/>
              </a:rPr>
              <a:t>WELCOME BILT MEMBERS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200400"/>
            <a:ext cx="6400800" cy="1752600"/>
          </a:xfrm>
          <a:ln/>
        </p:spPr>
        <p:txBody>
          <a:bodyPr/>
          <a:lstStyle/>
          <a:p>
            <a:pPr algn="ctr"/>
            <a:r>
              <a:rPr lang="en-US" sz="2400" b="1" dirty="0" smtClean="0"/>
              <a:t>January 20, 2012</a:t>
            </a:r>
            <a:endParaRPr lang="en-US" dirty="0"/>
          </a:p>
          <a:p>
            <a:pPr algn="ctr"/>
            <a:r>
              <a:rPr lang="en-US" sz="2400" b="1" dirty="0" smtClean="0"/>
              <a:t>Business and Industry Leadership Team</a:t>
            </a:r>
          </a:p>
          <a:p>
            <a:pPr algn="ctr"/>
            <a:r>
              <a:rPr lang="en-US" sz="2400" b="1" dirty="0" smtClean="0">
                <a:ea typeface="ヒラギノ角ゴ ProN W6" charset="0"/>
                <a:cs typeface="ヒラギノ角ゴ ProN W6" charset="0"/>
              </a:rPr>
              <a:t>Baltimore, Maryland</a:t>
            </a:r>
            <a:endParaRPr lang="en-US" sz="2400" b="1" dirty="0"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1026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02534"/>
            <a:ext cx="1562519" cy="15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71040" cy="152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t1.gstatic.com/images?q=tbn:ANd9GcT9pGkfGX6UWKr8zWmHmH1Eer1YTONArqRjZgCEcmIQ0-6ekPK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30962"/>
            <a:ext cx="1676400" cy="14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64663"/>
            <a:ext cx="2961124" cy="14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0" y="0"/>
            <a:ext cx="9155113" cy="16002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096000" cy="1295400"/>
          </a:xfrm>
          <a:ln/>
        </p:spPr>
        <p:txBody>
          <a:bodyPr/>
          <a:lstStyle/>
          <a:p>
            <a:pPr algn="ctr"/>
            <a:r>
              <a:rPr lang="en-US" sz="3600" dirty="0" smtClean="0">
                <a:latin typeface="Calibri" pitchFamily="34" charset="0"/>
              </a:rPr>
              <a:t>Pedagogical Approach: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On-line Writing Template and Media Development Template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542299" cy="322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657600" cy="48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400300" y="4229100"/>
            <a:ext cx="4953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0" y="0"/>
            <a:ext cx="9155113" cy="1524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447800"/>
          </a:xfrm>
          <a:ln/>
        </p:spPr>
        <p:txBody>
          <a:bodyPr/>
          <a:lstStyle/>
          <a:p>
            <a:pPr algn="ctr"/>
            <a:r>
              <a:rPr lang="en-US" sz="3600" dirty="0" smtClean="0">
                <a:latin typeface="Calibri" pitchFamily="34" charset="0"/>
                <a:ea typeface="ヒラギノ角ゴ ProN W6" charset="0"/>
                <a:cs typeface="ヒラギノ角ゴ ProN W6" charset="0"/>
              </a:rPr>
              <a:t>Procedures for</a:t>
            </a:r>
            <a:br>
              <a:rPr lang="en-US" sz="3600" dirty="0" smtClean="0">
                <a:latin typeface="Calibri" pitchFamily="34" charset="0"/>
                <a:ea typeface="ヒラギノ角ゴ ProN W6" charset="0"/>
                <a:cs typeface="ヒラギノ角ゴ ProN W6" charset="0"/>
              </a:rPr>
            </a:br>
            <a:r>
              <a:rPr lang="en-US" sz="3600" dirty="0" smtClean="0">
                <a:latin typeface="Calibri" pitchFamily="34" charset="0"/>
              </a:rPr>
              <a:t>Filing for Reimbursements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6172200" cy="3771900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Send </a:t>
            </a:r>
            <a:r>
              <a:rPr lang="en-US" sz="2800" b="1" i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itemized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 receipts to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Lois Miceli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Hofstra University Center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for STEM Research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773 Fulton Avenue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Hempstead, NY 11549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516-463-6482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ヒラギノ角ゴ ProN W6" charset="0"/>
                <a:cs typeface="ヒラギノ角ゴ ProN W6" charset="0"/>
                <a:hlinkClick r:id="rId2"/>
              </a:rPr>
              <a:t>Lois.m.miceli@Hofstra.edu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 </a:t>
            </a:r>
          </a:p>
          <a:p>
            <a:pPr algn="ctr">
              <a:buNone/>
            </a:pPr>
            <a:endParaRPr lang="en-US" sz="2800" b="1" dirty="0">
              <a:solidFill>
                <a:schemeClr val="accent2"/>
              </a:solidFill>
              <a:latin typeface="Calibri" pitchFamily="34" charset="0"/>
              <a:ea typeface="ヒラギノ角ゴ ProN W6" charset="0"/>
              <a:cs typeface="ヒラギノ角ゴ ProN W6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  <a:ea typeface="ヒラギノ角ゴ ProN W6" charset="0"/>
                <a:cs typeface="ヒラギノ角ゴ ProN W6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Calibri" pitchFamily="34" charset="0"/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2052" name="Picture 4" title="So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597274" cy="1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0501" y="4480858"/>
            <a:ext cx="189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Sorry!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4636" y="1676399"/>
            <a:ext cx="8745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As per 1/17/12 memo from Lois Miceli:  Complete Travel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Expense Report,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Consultant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Reimbursement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Report,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and W9 form.  Please complete the W9 form only  if you have not previously sent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9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402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60360" y="59123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BILT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891539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6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Kendall Starkweather,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Executive Director, ITEEA (Chairperson</a:t>
            </a:r>
            <a:r>
              <a:rPr lang="en-US" sz="22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171450" indent="-171450" algn="l" fontAlgn="auto">
              <a:spcBef>
                <a:spcPts val="600"/>
              </a:spcBef>
              <a:spcAft>
                <a:spcPts val="0"/>
              </a:spcAft>
            </a:pPr>
            <a:endParaRPr lang="en-US" sz="2200" b="1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Sandy Clark,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Editorial Director,  Delmar Cengage Learning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Sulatha Dwarakanath, 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Chief Scientific Officer, Nano Science Diagnostics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Charles Goodwin,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Chair, </a:t>
            </a:r>
            <a:r>
              <a:rPr lang="en-US" sz="2200" b="1" dirty="0" err="1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NYS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Technology Education Advisory Council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Michael Morton,</a:t>
            </a:r>
            <a:r>
              <a:rPr lang="en-US" sz="22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Former CTE Director, Arlington, Virginia Public Schools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Scott </a:t>
            </a: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Veibell,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Manager, Technical Support, Cisco Systems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Bill Vitale, </a:t>
            </a:r>
            <a:r>
              <a:rPr lang="en-US" sz="22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VP of Research and Development, Precision Elastomers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Cindy </a:t>
            </a: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Weber,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Superintendent of Schools, Durand Area Schools, </a:t>
            </a:r>
            <a:r>
              <a:rPr lang="en-US" sz="22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Durand, 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MI.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Joyce Winterton,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Senior Advisor for Education and Leadership Development at </a:t>
            </a:r>
            <a:r>
              <a:rPr lang="en-US" sz="2200" b="1" i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NASA</a:t>
            </a:r>
            <a:r>
              <a:rPr lang="en-US" sz="22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Wallops Flight </a:t>
            </a:r>
            <a:r>
              <a:rPr lang="en-US" sz="22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147268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9000" contrast="6000"/>
          </a:blip>
          <a:srcRect/>
          <a:stretch>
            <a:fillRect/>
          </a:stretch>
        </p:blipFill>
        <p:spPr bwMode="auto">
          <a:xfrm>
            <a:off x="5024" y="0"/>
            <a:ext cx="9144000" cy="68402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523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BILT Members  </a:t>
            </a:r>
            <a:r>
              <a:rPr lang="en-US" sz="2400" b="1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                                    </a:t>
            </a:r>
            <a:r>
              <a:rPr lang="en-US" sz="24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ATEP Team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4932" y="762000"/>
            <a:ext cx="4191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Ann Beheler (Co-PI),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Convergence Technology Center, Dallas, TX</a:t>
            </a:r>
            <a:endParaRPr lang="en-US" sz="1700" b="1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</a:rPr>
              <a:t>Anthony Gordon</a:t>
            </a:r>
            <a:r>
              <a:rPr lang="en-US" sz="1700" b="1" dirty="0">
                <a:solidFill>
                  <a:srgbClr val="92D050"/>
                </a:solidFill>
                <a:latin typeface="Calibri"/>
              </a:rPr>
              <a:t> (Media Developer)</a:t>
            </a:r>
            <a:r>
              <a:rPr lang="en-US" sz="1700" b="1" dirty="0">
                <a:solidFill>
                  <a:srgbClr val="00B0F0"/>
                </a:solidFill>
                <a:latin typeface="Calibri"/>
              </a:rPr>
              <a:t>,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 Hofstra University, Saginaw, MI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</a:rPr>
              <a:t>Michael Hacker (PI),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Hofstra University, Hempstead, NY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Deborah Hecht (Evaluator),</a:t>
            </a:r>
            <a:r>
              <a:rPr lang="en-US" sz="1700" b="1" dirty="0">
                <a:solidFill>
                  <a:srgbClr val="00B0F0"/>
                </a:solidFill>
                <a:latin typeface="Calibri"/>
              </a:rPr>
              <a:t> 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Center for Advanced Study in Education</a:t>
            </a:r>
            <a:endParaRPr lang="en-US" sz="1700" b="1" dirty="0">
              <a:solidFill>
                <a:srgbClr val="00B0F0"/>
              </a:solidFill>
              <a:latin typeface="Calibri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Linnea Fletcher (Co-PI),</a:t>
            </a:r>
            <a:r>
              <a:rPr lang="en-US" sz="1700" b="1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io-Link Center, Austin Community College, TX</a:t>
            </a:r>
            <a:endParaRPr lang="en-US" sz="1700" b="1" dirty="0" smtClean="0">
              <a:solidFill>
                <a:srgbClr val="00B0F0"/>
              </a:solidFill>
              <a:latin typeface="Calibri"/>
              <a:ea typeface="+mn-ea"/>
              <a:cs typeface="+mn-cs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Jim Kiggens (Media Developer)</a:t>
            </a:r>
            <a:r>
              <a:rPr lang="en-US" sz="1700" b="1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,</a:t>
            </a:r>
            <a:r>
              <a:rPr lang="en-US" sz="1700" b="1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 Sequoia Studios, Santa Barbara, CA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Brian Shmaefsky,</a:t>
            </a:r>
            <a:r>
              <a:rPr lang="en-US" sz="1700" b="1" dirty="0" smtClean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Lone Star College, Kingwood, TX</a:t>
            </a:r>
            <a:endParaRPr lang="en-US" sz="1700" b="1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  <a:ea typeface="+mn-ea"/>
                <a:cs typeface="+mn-cs"/>
              </a:rPr>
              <a:t>Gordon Snyder,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>National ICT Center, Springfield, MA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</a:rPr>
              <a:t>Karen </a:t>
            </a:r>
            <a:r>
              <a:rPr lang="en-US" sz="1700" b="1" dirty="0">
                <a:solidFill>
                  <a:srgbClr val="92D050"/>
                </a:solidFill>
                <a:latin typeface="Calibri"/>
              </a:rPr>
              <a:t>Wosczyna-Birch,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Center for Next Generation Manufacturing, CT.</a:t>
            </a:r>
            <a:r>
              <a:rPr lang="en-US" sz="1600" b="1" dirty="0">
                <a:solidFill>
                  <a:srgbClr val="FFC000"/>
                </a:solidFill>
                <a:latin typeface="Calibri"/>
              </a:rPr>
              <a:t> </a:t>
            </a:r>
            <a:endParaRPr lang="en-US" sz="1600" b="1" dirty="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94" y="762000"/>
            <a:ext cx="450040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fontAlgn="auto">
              <a:spcBef>
                <a:spcPts val="60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92D050"/>
                </a:solidFill>
                <a:latin typeface="Calibri"/>
              </a:rPr>
              <a:t>Kendall Starkweather (</a:t>
            </a:r>
            <a:r>
              <a:rPr lang="en-US" sz="1700" b="1" dirty="0">
                <a:solidFill>
                  <a:srgbClr val="92D050"/>
                </a:solidFill>
                <a:latin typeface="Calibri"/>
              </a:rPr>
              <a:t>Chairperson)</a:t>
            </a:r>
            <a:r>
              <a:rPr lang="en-US" sz="1700" b="1" dirty="0" smtClean="0">
                <a:solidFill>
                  <a:srgbClr val="00B0F0"/>
                </a:solidFill>
                <a:latin typeface="Calibri"/>
              </a:rPr>
              <a:t>,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Executive Director, 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ITEEA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spc="-10" dirty="0" smtClean="0">
                <a:solidFill>
                  <a:srgbClr val="92D050"/>
                </a:solidFill>
                <a:latin typeface="Calibri"/>
              </a:rPr>
              <a:t>Sandy </a:t>
            </a:r>
            <a:r>
              <a:rPr lang="en-US" sz="1700" b="1" spc="-10" dirty="0">
                <a:solidFill>
                  <a:srgbClr val="92D050"/>
                </a:solidFill>
                <a:latin typeface="Calibri"/>
              </a:rPr>
              <a:t>Clark, </a:t>
            </a:r>
            <a:r>
              <a:rPr lang="en-US" sz="1700" b="1" spc="-10" dirty="0">
                <a:solidFill>
                  <a:srgbClr val="FFC000"/>
                </a:solidFill>
                <a:latin typeface="Calibri"/>
              </a:rPr>
              <a:t>Editorial Director, </a:t>
            </a:r>
            <a:r>
              <a:rPr lang="en-US" sz="1700" b="1" spc="-10" dirty="0" smtClean="0">
                <a:solidFill>
                  <a:srgbClr val="FFC000"/>
                </a:solidFill>
                <a:latin typeface="Calibri"/>
              </a:rPr>
              <a:t>Cengage Learning</a:t>
            </a:r>
            <a:endParaRPr lang="en-US" sz="1700" b="1" spc="-10" dirty="0">
              <a:solidFill>
                <a:srgbClr val="FFC000"/>
              </a:solidFill>
              <a:latin typeface="Calibri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Sulatha Dwarakanath,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Nano 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Science Diagnostics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Charles Goodwin,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Chair, NYS Technology Education Advisory Council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Michael Morton,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Former CTE Director, Arlington, Virginia Public Schools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Scott Veibell,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Manager, Technical Support,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Cisco Systems</a:t>
            </a:r>
            <a:endParaRPr lang="en-US" sz="1700" b="1" dirty="0">
              <a:solidFill>
                <a:srgbClr val="FFC000"/>
              </a:solidFill>
              <a:latin typeface="Calibri"/>
            </a:endParaRP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Bill Vitale, 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VP of Research and Development, Precision Elastomers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Cindy Weber,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Superintendent of Schools, Durand Area Schools, Durand, MI.</a:t>
            </a:r>
          </a:p>
          <a:p>
            <a:pPr marL="171450" indent="-171450" algn="l" fontAlgn="auto">
              <a:spcBef>
                <a:spcPts val="120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92D050"/>
                </a:solidFill>
                <a:latin typeface="Calibri"/>
              </a:rPr>
              <a:t>Joyce Winterton,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Senior Advisor for Education and Leadership Development at </a:t>
            </a:r>
            <a:r>
              <a:rPr lang="en-US" sz="1700" b="1" i="1" dirty="0">
                <a:solidFill>
                  <a:srgbClr val="FFC000"/>
                </a:solidFill>
                <a:latin typeface="Calibri"/>
              </a:rPr>
              <a:t>NASA</a:t>
            </a:r>
            <a:r>
              <a:rPr lang="en-US" sz="1700" b="1" dirty="0">
                <a:solidFill>
                  <a:srgbClr val="FFC000"/>
                </a:solidFill>
                <a:latin typeface="Calibri"/>
              </a:rPr>
              <a:t> Wallops Flight </a:t>
            </a:r>
            <a:r>
              <a:rPr lang="en-US" sz="1700" b="1" dirty="0" smtClean="0">
                <a:solidFill>
                  <a:srgbClr val="FFC000"/>
                </a:solidFill>
                <a:latin typeface="Calibri"/>
              </a:rPr>
              <a:t>Facility</a:t>
            </a:r>
            <a:endParaRPr lang="en-US" sz="17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9166" y="152399"/>
            <a:ext cx="43124" cy="6553201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/>
          </p:cNvSpPr>
          <p:nvPr/>
        </p:nvSpPr>
        <p:spPr bwMode="auto">
          <a:xfrm>
            <a:off x="0" y="1"/>
            <a:ext cx="9155113" cy="6857999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609600"/>
          </a:xfrm>
          <a:ln/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BILT MEETING AGENDA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113" y="838200"/>
            <a:ext cx="9144000" cy="5562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00050" indent="-320675" algn="l" rtl="0" fontAlgn="base"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692150" indent="-273050" algn="l" rtl="0" fontAlgn="base">
              <a:spcBef>
                <a:spcPts val="700"/>
              </a:spcBef>
              <a:spcAft>
                <a:spcPct val="0"/>
              </a:spcAft>
              <a:buClr>
                <a:srgbClr val="60B5CC"/>
              </a:buClr>
              <a:buSzPct val="89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957263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E66C7D"/>
              </a:buClr>
              <a:buSzPct val="100000"/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177925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3874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18446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3018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27590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2162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79375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8:30  AM  </a:t>
            </a:r>
            <a:r>
              <a:rPr lang="en-US" sz="2000" dirty="0" smtClean="0">
                <a:solidFill>
                  <a:srgbClr val="92D050"/>
                </a:solidFill>
              </a:rPr>
              <a:t>Kendall and Mike:</a:t>
            </a:r>
            <a:r>
              <a:rPr lang="en-US" sz="2000" dirty="0" smtClean="0">
                <a:solidFill>
                  <a:srgbClr val="FFC000"/>
                </a:solidFill>
              </a:rPr>
              <a:t> Introductions and Project Overview. </a:t>
            </a:r>
          </a:p>
          <a:p>
            <a:pPr marL="79375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9:30 AM </a:t>
            </a:r>
            <a:r>
              <a:rPr lang="en-US" sz="2000" dirty="0" smtClean="0">
                <a:solidFill>
                  <a:srgbClr val="92D050"/>
                </a:solidFill>
              </a:rPr>
              <a:t>  Jim Kiggens, Remotely: </a:t>
            </a:r>
            <a:r>
              <a:rPr lang="en-US" sz="2000" dirty="0" smtClean="0">
                <a:solidFill>
                  <a:srgbClr val="FFC000"/>
                </a:solidFill>
              </a:rPr>
              <a:t>Presentation: ATEP Research Park App</a:t>
            </a:r>
          </a:p>
          <a:p>
            <a:pPr marL="0" indent="0">
              <a:buNone/>
              <a:tabLst>
                <a:tab pos="1427163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10:00 AM  </a:t>
            </a:r>
            <a:r>
              <a:rPr lang="en-US" sz="2000" dirty="0" smtClean="0">
                <a:solidFill>
                  <a:srgbClr val="92D050"/>
                </a:solidFill>
              </a:rPr>
              <a:t>Gordon and Ann: </a:t>
            </a:r>
            <a:r>
              <a:rPr lang="en-US" sz="2000" i="1" dirty="0" smtClean="0">
                <a:solidFill>
                  <a:srgbClr val="FFC000"/>
                </a:solidFill>
              </a:rPr>
              <a:t>ICT in the Social and Global Context: Trends 	and Implications for Teaching and Learning. 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Overview of ICT Content Framework; </a:t>
            </a:r>
            <a:r>
              <a:rPr lang="en-US" sz="2000" dirty="0" smtClean="0">
                <a:solidFill>
                  <a:srgbClr val="92D050"/>
                </a:solidFill>
              </a:rPr>
              <a:t>ICT Multimedia (Tony)</a:t>
            </a:r>
            <a:r>
              <a:rPr lang="en-US" sz="2000" dirty="0" smtClean="0">
                <a:solidFill>
                  <a:srgbClr val="FFC000"/>
                </a:solidFill>
              </a:rPr>
              <a:t>. 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Discussion led by Gordon and Ann</a:t>
            </a:r>
          </a:p>
          <a:p>
            <a:pPr marL="79375" indent="0">
              <a:buNone/>
              <a:tabLst>
                <a:tab pos="1487488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11:00 AM   Coffee Break </a:t>
            </a:r>
          </a:p>
          <a:p>
            <a:pPr marL="79375" indent="0"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11:15 AM  </a:t>
            </a:r>
            <a:r>
              <a:rPr lang="en-US" sz="2000" dirty="0" smtClean="0">
                <a:solidFill>
                  <a:srgbClr val="92D050"/>
                </a:solidFill>
              </a:rPr>
              <a:t>Karen:</a:t>
            </a:r>
            <a:r>
              <a:rPr lang="en-US" sz="2000" dirty="0" smtClean="0">
                <a:solidFill>
                  <a:srgbClr val="FFC000"/>
                </a:solidFill>
              </a:rPr>
              <a:t> M</a:t>
            </a:r>
            <a:r>
              <a:rPr lang="en-US" sz="2000" i="1" dirty="0" smtClean="0">
                <a:solidFill>
                  <a:srgbClr val="FFC000"/>
                </a:solidFill>
              </a:rPr>
              <a:t>aterials and Manufacturing Technology in the Social and 	Global Context: Trends and Implications for Teaching &amp; Learning.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Overview of MMT Content Framework; </a:t>
            </a:r>
            <a:r>
              <a:rPr lang="en-US" sz="2000" dirty="0" smtClean="0">
                <a:solidFill>
                  <a:srgbClr val="92D050"/>
                </a:solidFill>
              </a:rPr>
              <a:t>MMT Multimedia (Tony)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Discussion led by Karen</a:t>
            </a:r>
          </a:p>
          <a:p>
            <a:pPr marL="79375" indent="0">
              <a:buNone/>
              <a:tabLst>
                <a:tab pos="1487488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12:15 PM  Lunch in Meeting Room </a:t>
            </a:r>
          </a:p>
          <a:p>
            <a:pPr marL="79375" indent="0"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 1:15 PM  </a:t>
            </a:r>
            <a:r>
              <a:rPr lang="en-US" sz="2000" dirty="0" smtClean="0">
                <a:solidFill>
                  <a:srgbClr val="92D050"/>
                </a:solidFill>
              </a:rPr>
              <a:t>Brian and </a:t>
            </a:r>
            <a:r>
              <a:rPr lang="en-US" sz="2000" dirty="0" err="1" smtClean="0">
                <a:solidFill>
                  <a:srgbClr val="92D050"/>
                </a:solidFill>
              </a:rPr>
              <a:t>Sudartha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</a:rPr>
              <a:t>Biotechnology in the Social and Global Context: 	Trends and Implications for Teaching and Learning.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Overview of Biotech Content Framework; </a:t>
            </a:r>
            <a:r>
              <a:rPr lang="en-US" sz="2000" dirty="0" smtClean="0">
                <a:solidFill>
                  <a:srgbClr val="92D050"/>
                </a:solidFill>
              </a:rPr>
              <a:t>Bio Multimedia (Tony)</a:t>
            </a:r>
          </a:p>
          <a:p>
            <a:pPr marL="79375" indent="0">
              <a:buFont typeface="Wingdings 2" pitchFamily="18" charset="2"/>
              <a:buNone/>
              <a:tabLst>
                <a:tab pos="142716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	Discussion led by Brian and </a:t>
            </a:r>
            <a:r>
              <a:rPr lang="en-US" sz="2000" dirty="0" err="1" smtClean="0">
                <a:solidFill>
                  <a:srgbClr val="FFC000"/>
                </a:solidFill>
              </a:rPr>
              <a:t>Sudartha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79375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 2:15 PM  </a:t>
            </a:r>
            <a:r>
              <a:rPr lang="en-US" sz="2000" dirty="0" smtClean="0">
                <a:solidFill>
                  <a:srgbClr val="92D050"/>
                </a:solidFill>
              </a:rPr>
              <a:t>Sandy and Tony: </a:t>
            </a:r>
            <a:r>
              <a:rPr lang="en-US" sz="2000" dirty="0" smtClean="0">
                <a:solidFill>
                  <a:srgbClr val="FFC000"/>
                </a:solidFill>
              </a:rPr>
              <a:t>Publisher’s Guidance and Proposed User Interface </a:t>
            </a:r>
          </a:p>
          <a:p>
            <a:pPr marL="79375" indent="0">
              <a:buNone/>
              <a:tabLst>
                <a:tab pos="1255713" algn="l"/>
                <a:tab pos="1597025" algn="l"/>
              </a:tabLst>
            </a:pPr>
            <a:r>
              <a:rPr lang="en-US" sz="2000" dirty="0" smtClean="0">
                <a:solidFill>
                  <a:srgbClr val="FFC000"/>
                </a:solidFill>
              </a:rPr>
              <a:t> 3:00 PM	</a:t>
            </a:r>
            <a:r>
              <a:rPr lang="en-US" sz="2000" dirty="0" smtClean="0">
                <a:solidFill>
                  <a:srgbClr val="92D050"/>
                </a:solidFill>
              </a:rPr>
              <a:t>Kendall and Mike: </a:t>
            </a:r>
            <a:r>
              <a:rPr lang="en-US" sz="2000" dirty="0" smtClean="0">
                <a:solidFill>
                  <a:srgbClr val="FFC000"/>
                </a:solidFill>
              </a:rPr>
              <a:t>Summary, Next Steps, and Questions </a:t>
            </a:r>
          </a:p>
          <a:p>
            <a:pPr marL="79375" indent="0">
              <a:buNone/>
              <a:tabLst>
                <a:tab pos="1427163" algn="l"/>
                <a:tab pos="1597025" algn="l"/>
              </a:tabLst>
            </a:pP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3:30 PM    Sayonara </a:t>
            </a:r>
          </a:p>
          <a:p>
            <a:endParaRPr lang="en-US" sz="11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31819" y="0"/>
            <a:ext cx="9155113" cy="6858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65975" y="378488"/>
            <a:ext cx="8229600" cy="609600"/>
          </a:xfrm>
          <a:ln/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PROJECT OVERVIEW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65975" y="990600"/>
            <a:ext cx="86868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00050" indent="-320675" algn="l" rtl="0" fontAlgn="base"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1pPr>
            <a:lvl2pPr marL="692150" indent="-273050" algn="l" rtl="0" fontAlgn="base">
              <a:spcBef>
                <a:spcPts val="700"/>
              </a:spcBef>
              <a:spcAft>
                <a:spcPct val="0"/>
              </a:spcAft>
              <a:buClr>
                <a:srgbClr val="60B5CC"/>
              </a:buClr>
              <a:buSzPct val="89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2pPr>
            <a:lvl3pPr marL="957263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E66C7D"/>
              </a:buClr>
              <a:buSzPct val="100000"/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3pPr>
            <a:lvl4pPr marL="1177925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6BB76D"/>
              </a:buClr>
              <a:buSzPct val="100000"/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4pPr>
            <a:lvl5pPr marL="13874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5pPr>
            <a:lvl6pPr marL="18446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3018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27590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216275" indent="-182563" algn="l" rtl="0" fontAlgn="base">
              <a:spcBef>
                <a:spcPts val="500"/>
              </a:spcBef>
              <a:spcAft>
                <a:spcPct val="0"/>
              </a:spcAft>
              <a:buClr>
                <a:srgbClr val="E88651"/>
              </a:buClr>
              <a:buSzPct val="100000"/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57150" lvl="1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ATEP is A </a:t>
            </a:r>
            <a:r>
              <a:rPr lang="en-US" sz="24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Four-Year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Large </a:t>
            </a:r>
            <a:r>
              <a:rPr lang="en-US" sz="24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Scale Materials Development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ATE Project</a:t>
            </a:r>
          </a:p>
          <a:p>
            <a:pPr marL="419100" lvl="1" indent="0">
              <a:spcBef>
                <a:spcPts val="500"/>
              </a:spcBef>
              <a:buNone/>
            </a:pPr>
            <a:endParaRPr lang="en-US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500"/>
              </a:spcBef>
            </a:pPr>
            <a:endParaRPr lang="en-US" sz="22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The National Science Foundation</a:t>
            </a:r>
          </a:p>
          <a:p>
            <a:pPr lvl="1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Hofstra University (Lead Institution), Michael Hacker, PI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Four NSF-funded ATE Centers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990600" lvl="2" indent="-285750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National Center for Information and Communication Technologies, Springfield MA (Gordon Snyder, Co-PI)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990600" lvl="2" indent="-285750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Convergence Technology Center, Frisco TX (Ann Beheler, </a:t>
            </a:r>
            <a:r>
              <a:rPr lang="en-US" sz="2200" b="1" dirty="0">
                <a:solidFill>
                  <a:srgbClr val="FFC000"/>
                </a:solidFill>
                <a:latin typeface="Calibri" pitchFamily="34" charset="0"/>
              </a:rPr>
              <a:t>Co-PI)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990600" lvl="2" indent="-285750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Regional Center for Next Generation Mfg., Hartford CT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990600" lvl="3" indent="-285750">
              <a:buNone/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     (Karen </a:t>
            </a:r>
            <a:r>
              <a:rPr lang="en-US" sz="2200" b="1" dirty="0">
                <a:solidFill>
                  <a:srgbClr val="FFC000"/>
                </a:solidFill>
                <a:latin typeface="Calibri" pitchFamily="34" charset="0"/>
              </a:rPr>
              <a:t>Wosczyna-Birch , Co-PI)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990600" lvl="2" indent="-285750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Bio-Link Center, San Francisco and Austin (Linnea </a:t>
            </a:r>
            <a:r>
              <a:rPr lang="en-US" sz="2200" b="1" dirty="0">
                <a:solidFill>
                  <a:srgbClr val="FFC000"/>
                </a:solidFill>
                <a:latin typeface="Calibri" pitchFamily="34" charset="0"/>
              </a:rPr>
              <a:t>Fletcher , Co-PI)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Delmar Cengage Learning (Publishers)</a:t>
            </a:r>
            <a:endParaRPr lang="en-US" sz="2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</a:pPr>
            <a:r>
              <a:rPr lang="en-US" sz="2200" b="1" dirty="0" smtClean="0">
                <a:solidFill>
                  <a:srgbClr val="FFC000"/>
                </a:solidFill>
                <a:latin typeface="Calibri" pitchFamily="34" charset="0"/>
              </a:rPr>
              <a:t>Center for Advanced Study in Education (Debbie Hecht, Evaluator)</a:t>
            </a:r>
            <a:endParaRPr lang="en-US" sz="2200" b="1" dirty="0">
              <a:latin typeface="Calibri" pitchFamily="34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2725" y="1696710"/>
            <a:ext cx="47933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Project Partners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-11113" y="0"/>
            <a:ext cx="9155113" cy="6858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4241" y="-10048"/>
            <a:ext cx="6172200" cy="1600200"/>
          </a:xfrm>
          <a:ln/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ATEP Project Mission and Goals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8001000" cy="2971800"/>
          </a:xfrm>
          <a:ln/>
        </p:spPr>
        <p:txBody>
          <a:bodyPr/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Goals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To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develop three yearlong grades 11-12 high school courses (one each in biotechnology, manufacturing, and ICT) that form an instructional bridge to CC ATE programs.</a:t>
            </a:r>
            <a:endParaRPr lang="en-US" b="1" dirty="0">
              <a:solidFill>
                <a:srgbClr val="FFC000"/>
              </a:solidFill>
              <a:latin typeface="Calibri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To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produce, field test, evaluate, revise, and commercially publish the materials.</a:t>
            </a:r>
            <a:endParaRPr lang="en-US" b="1" dirty="0">
              <a:solidFill>
                <a:srgbClr val="FFC000"/>
              </a:solidFill>
              <a:latin typeface="Calibri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To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conduct research into program effectiveness.</a:t>
            </a: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685800" y="1600200"/>
            <a:ext cx="7937500" cy="2209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Mission</a:t>
            </a:r>
            <a:endParaRPr lang="en-US" sz="1800" dirty="0">
              <a:solidFill>
                <a:srgbClr val="FF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ucida Grande" charset="0"/>
                <a:cs typeface="Lucida Grande" charset="0"/>
                <a:sym typeface="Lucida Grande" charset="0"/>
              </a:rPr>
              <a:t>Augment HS students’ opportunities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ea typeface="Lucida Grande" charset="0"/>
                <a:cs typeface="Lucida Grande" charset="0"/>
                <a:sym typeface="Lucida Grande" charset="0"/>
              </a:rPr>
              <a:t>to learn significant STEM and technical content knowledge, and workforce skills, and enhance their ability to choose personally appropriate career pathways in Project-related STEM fields</a:t>
            </a:r>
            <a:r>
              <a:rPr lang="en-US" sz="2400" b="1" dirty="0">
                <a:solidFill>
                  <a:srgbClr val="FF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0" y="0"/>
            <a:ext cx="9155113" cy="6858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3550" y="457200"/>
            <a:ext cx="8229600" cy="533400"/>
          </a:xfrm>
          <a:ln/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Deliverables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08182" cy="4038600"/>
          </a:xfrm>
          <a:ln/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Three commercially published yearlong high school online courses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Each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course will be configured as four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eight-week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modules for HS engineering,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technology education,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and CTE students (n=12 modules total);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Media enhancements for each module, including: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simulations, animations, videos,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a design simulation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that will contextualize key ideas in a </a:t>
            </a:r>
            <a:r>
              <a:rPr lang="en-US" sz="2400" b="1" i="1" dirty="0" smtClean="0">
                <a:solidFill>
                  <a:srgbClr val="FFC000"/>
                </a:solidFill>
                <a:latin typeface="Calibri" pitchFamily="34" charset="0"/>
              </a:rPr>
              <a:t>research park initiative;</a:t>
            </a:r>
          </a:p>
          <a:p>
            <a:pPr algn="just">
              <a:spcBef>
                <a:spcPts val="1200"/>
              </a:spcBef>
            </a:pPr>
            <a:r>
              <a:rPr lang="en-US" sz="2400" b="1" spc="-10" dirty="0" smtClean="0">
                <a:solidFill>
                  <a:srgbClr val="FFC000"/>
                </a:solidFill>
                <a:latin typeface="Calibri" pitchFamily="34" charset="0"/>
              </a:rPr>
              <a:t>Engineering design-based student activities for each module;</a:t>
            </a:r>
          </a:p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A Web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site and online learning management system (LMS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);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Guides for teachers, caregivers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</a:rPr>
              <a:t>, and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school administrators; </a:t>
            </a:r>
          </a:p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</a:rPr>
              <a:t>Research and evaluation results.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0" y="0"/>
            <a:ext cx="9155113" cy="6858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252538"/>
          </a:xfrm>
          <a:ln/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Research and Evaluation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Goals</a:t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Dr. Deborah Hecht, CUNY CASE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1"/>
            <a:ext cx="8229600" cy="3581400"/>
          </a:xfrm>
          <a:ln/>
        </p:spPr>
        <p:txBody>
          <a:bodyPr/>
          <a:lstStyle/>
          <a:p>
            <a:pPr marL="373063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b="1" dirty="0">
                <a:solidFill>
                  <a:srgbClr val="92D050"/>
                </a:solidFill>
                <a:latin typeface="Calibri" pitchFamily="34" charset="0"/>
              </a:rPr>
              <a:t>To examine how effectively the ATEP hybrid program:</a:t>
            </a:r>
            <a:endParaRPr lang="en-US" sz="2600" dirty="0">
              <a:solidFill>
                <a:srgbClr val="92D050"/>
              </a:solidFill>
              <a:latin typeface="Calibri" pitchFamily="34" charset="0"/>
            </a:endParaRPr>
          </a:p>
          <a:p>
            <a:pPr marL="1298575" lvl="2" indent="-514350">
              <a:lnSpc>
                <a:spcPct val="90000"/>
              </a:lnSpc>
              <a:spcBef>
                <a:spcPts val="700"/>
              </a:spcBef>
              <a:buSzPct val="99000"/>
              <a:buFontTx/>
              <a:buAutoNum type="arabicPeriod"/>
            </a:pPr>
            <a:r>
              <a:rPr lang="en-US" sz="2600" b="1" dirty="0">
                <a:solidFill>
                  <a:srgbClr val="92D050"/>
                </a:solidFill>
                <a:latin typeface="Calibri" pitchFamily="34" charset="0"/>
              </a:rPr>
              <a:t>Supports student learning of important concepts and workforce skills</a:t>
            </a:r>
            <a:endParaRPr lang="en-US" sz="2600" dirty="0">
              <a:solidFill>
                <a:srgbClr val="92D050"/>
              </a:solidFill>
              <a:latin typeface="Calibri" pitchFamily="34" charset="0"/>
            </a:endParaRPr>
          </a:p>
          <a:p>
            <a:pPr marL="1298575" lvl="2" indent="-514350">
              <a:lnSpc>
                <a:spcPct val="90000"/>
              </a:lnSpc>
              <a:spcBef>
                <a:spcPts val="700"/>
              </a:spcBef>
              <a:buSzPct val="99000"/>
              <a:buFontTx/>
              <a:buAutoNum type="arabicPeriod"/>
            </a:pPr>
            <a:r>
              <a:rPr lang="en-US" sz="2600" b="1" dirty="0">
                <a:solidFill>
                  <a:srgbClr val="92D050"/>
                </a:solidFill>
                <a:latin typeface="Calibri" pitchFamily="34" charset="0"/>
              </a:rPr>
              <a:t>Engages learners</a:t>
            </a:r>
            <a:endParaRPr lang="en-US" sz="2600" dirty="0">
              <a:solidFill>
                <a:srgbClr val="92D050"/>
              </a:solidFill>
              <a:latin typeface="Calibri" pitchFamily="34" charset="0"/>
            </a:endParaRPr>
          </a:p>
          <a:p>
            <a:pPr marL="1298575" lvl="2" indent="-514350">
              <a:lnSpc>
                <a:spcPct val="90000"/>
              </a:lnSpc>
              <a:spcBef>
                <a:spcPts val="700"/>
              </a:spcBef>
              <a:buSzPct val="99000"/>
              <a:buFontTx/>
              <a:buAutoNum type="arabicPeriod"/>
            </a:pPr>
            <a:r>
              <a:rPr lang="en-US" sz="2600" b="1" dirty="0">
                <a:solidFill>
                  <a:srgbClr val="92D050"/>
                </a:solidFill>
                <a:latin typeface="Calibri" pitchFamily="34" charset="0"/>
              </a:rPr>
              <a:t>Becomes a pathway through which interest in technical careers can be stimulated</a:t>
            </a:r>
            <a:endParaRPr lang="en-US" sz="2600" dirty="0">
              <a:solidFill>
                <a:srgbClr val="92D050"/>
              </a:solidFill>
              <a:latin typeface="Calibri" pitchFamily="34" charset="0"/>
            </a:endParaRPr>
          </a:p>
          <a:p>
            <a:pPr marL="1298575" lvl="2" indent="-514350">
              <a:lnSpc>
                <a:spcPct val="90000"/>
              </a:lnSpc>
              <a:spcBef>
                <a:spcPts val="700"/>
              </a:spcBef>
              <a:buSzPct val="99000"/>
              <a:buFontTx/>
              <a:buAutoNum type="arabicPeriod"/>
            </a:pPr>
            <a:r>
              <a:rPr lang="en-US" sz="2600" b="1" dirty="0">
                <a:solidFill>
                  <a:srgbClr val="92D050"/>
                </a:solidFill>
                <a:latin typeface="Calibri" pitchFamily="34" charset="0"/>
              </a:rPr>
              <a:t>Serves as a means through which the pursuit of further STEM education can be </a:t>
            </a:r>
            <a:r>
              <a:rPr lang="en-US" sz="2600" b="1" dirty="0" smtClean="0">
                <a:solidFill>
                  <a:srgbClr val="92D050"/>
                </a:solidFill>
                <a:latin typeface="Calibri" pitchFamily="34" charset="0"/>
              </a:rPr>
              <a:t>inspired</a:t>
            </a:r>
            <a:endParaRPr lang="en-US" sz="2600" b="1" dirty="0">
              <a:solidFill>
                <a:srgbClr val="92D050"/>
              </a:solidFill>
              <a:latin typeface="Calibri" pitchFamily="34" charset="0"/>
              <a:ea typeface="ヒラギノ角ゴ ProN W6" charset="0"/>
              <a:cs typeface="ヒラギノ角ゴ ProN W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1435100"/>
            <a:ext cx="9156700" cy="460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0" y="0"/>
            <a:ext cx="9155113" cy="6858000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2743200" cy="1252538"/>
          </a:xfrm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Work Plan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7350" y="1268412"/>
            <a:ext cx="8382000" cy="432117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Three teams, one in each domain,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are led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ATE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Center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co-PIs. Each team includes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 CC content expert and two experienced HS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teachers who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will write the technical materials</a:t>
            </a:r>
            <a:endParaRPr lang="en-US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first module in each domain will draw heavily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on materials developed in a prior NSF Project and published by Cengage Learning as a HS textbook (Engineering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Technology).</a:t>
            </a:r>
            <a:endParaRPr lang="en-US" sz="28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three subsequent modules will go beyond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core content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 Each module will be rigorously tested.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ea typeface="ヒラギノ角ゴ ProN W6" charset="0"/>
                <a:cs typeface="Calibri" pitchFamily="34" charset="0"/>
              </a:rPr>
              <a:t>Media developed by a Media Team (Tony/Jim)</a:t>
            </a:r>
            <a:endParaRPr lang="en-US" sz="2800" b="1" dirty="0">
              <a:solidFill>
                <a:srgbClr val="FFC000"/>
              </a:solidFill>
              <a:latin typeface="Calibri" pitchFamily="34" charset="0"/>
              <a:ea typeface="ヒラギノ角ゴ ProN W6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762000"/>
            <a:ext cx="9156700" cy="719138"/>
          </a:xfrm>
          <a:prstGeom prst="rect">
            <a:avLst/>
          </a:prstGeom>
          <a:solidFill>
            <a:schemeClr val="accent1"/>
          </a:solidFill>
          <a:ln w="48000" cap="flat">
            <a:noFill/>
            <a:round/>
            <a:headEnd type="none" w="med" len="med"/>
            <a:tailEnd type="none" w="med" len="med"/>
          </a:ln>
          <a:effectLst>
            <a:outerShdw dist="10160" dir="54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31732" y="1"/>
            <a:ext cx="9155113" cy="6857999"/>
          </a:xfrm>
          <a:prstGeom prst="rect">
            <a:avLst/>
          </a:prstGeom>
          <a:solidFill>
            <a:srgbClr val="000000"/>
          </a:solidFill>
          <a:ln w="480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2286000"/>
            <a:ext cx="2667000" cy="533400"/>
          </a:xfrm>
          <a:ln/>
        </p:spPr>
        <p:txBody>
          <a:bodyPr/>
          <a:lstStyle/>
          <a:p>
            <a:pPr algn="ctr"/>
            <a:r>
              <a:rPr lang="en-US" sz="4000" dirty="0" smtClean="0"/>
              <a:t>                                       </a:t>
            </a:r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ATEP Project Time Line</a:t>
            </a:r>
            <a:b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9/2011 - 8/2015</a:t>
            </a:r>
            <a:endParaRPr lang="en-US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28177"/>
            <a:ext cx="5562600" cy="60016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cap="small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Summary of Key Dates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Content and Media Development</a:t>
            </a:r>
            <a:endParaRPr lang="en-US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A: September 2011 to June 2012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B: June 2012 to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February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2013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C: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March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2013 to August 2013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D: September 2013 to March 2014</a:t>
            </a: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Pilot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Testing Start Dates</a:t>
            </a:r>
            <a:endParaRPr lang="en-US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A: February, 2013.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B: April, 2013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C: September, 2013</a:t>
            </a:r>
          </a:p>
          <a:p>
            <a:pPr lvl="0"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Module D: March, 2014.</a:t>
            </a:r>
          </a:p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Field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Testing</a:t>
            </a:r>
            <a:endParaRPr lang="en-US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September 2014 – May 2015.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Pages>0</Pages>
  <Words>917</Words>
  <Characters>0</Characters>
  <Application>Microsoft Office PowerPoint</Application>
  <PresentationFormat>On-screen Show (4:3)</PresentationFormat>
  <Lines>0</Lines>
  <Paragraphs>123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- Title Slide</vt:lpstr>
      <vt:lpstr>Default - Title and Content</vt:lpstr>
      <vt:lpstr>Office Theme</vt:lpstr>
      <vt:lpstr>Articulated Technological Education Pathways (ATEP) www.Hofstra.edu/ATEP  WELCOME BILT MEMBERS</vt:lpstr>
      <vt:lpstr>PowerPoint Presentation</vt:lpstr>
      <vt:lpstr>BILT MEETING AGENDA</vt:lpstr>
      <vt:lpstr>PROJECT OVERVIEW</vt:lpstr>
      <vt:lpstr>ATEP Project Mission and Goals </vt:lpstr>
      <vt:lpstr>Deliverables</vt:lpstr>
      <vt:lpstr>Research and Evaluation Goals Dr. Deborah Hecht, CUNY CASE</vt:lpstr>
      <vt:lpstr>Work Plan</vt:lpstr>
      <vt:lpstr>                                       ATEP Project Time Line  9/2011 - 8/2015</vt:lpstr>
      <vt:lpstr>Pedagogical Approach: On-line Writing Template and Media Development Template</vt:lpstr>
      <vt:lpstr>Procedures for Filing for Reimbursements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Michael's</dc:creator>
  <cp:lastModifiedBy>Michael's</cp:lastModifiedBy>
  <cp:revision>142</cp:revision>
  <cp:lastPrinted>2012-01-18T02:19:18Z</cp:lastPrinted>
  <dcterms:modified xsi:type="dcterms:W3CDTF">2012-01-18T02:30:11Z</dcterms:modified>
</cp:coreProperties>
</file>