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5" r:id="rId2"/>
    <p:sldId id="347" r:id="rId3"/>
    <p:sldId id="348" r:id="rId4"/>
    <p:sldId id="324" r:id="rId5"/>
    <p:sldId id="349" r:id="rId6"/>
    <p:sldId id="346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34"/>
    <a:srgbClr val="160A3A"/>
    <a:srgbClr val="00203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1424" autoAdjust="0"/>
  </p:normalViewPr>
  <p:slideViewPr>
    <p:cSldViewPr>
      <p:cViewPr>
        <p:scale>
          <a:sx n="77" d="100"/>
          <a:sy n="77" d="100"/>
        </p:scale>
        <p:origin x="-354" y="756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41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2772F2-3DE5-465B-B8BD-B9A5DFE94622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3407A5-3238-4B95-9903-F7548F20E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ED1D2A3-C2C2-4617-BFD1-DE725748C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rtl="0" eaLnBrk="0" fontAlgn="base" hangingPunct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If we had been holding this meeting 10 years ago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, I would have told you that there won’t be much of a market for printed texts in 5 years.  5 year ago when we were selling almost only printed texts to students, I would have told you that it should only be a matter of 5 years or so before we’re all digital.  Today, a printed textbook is still the most ubiquitous medium </a:t>
            </a:r>
            <a:r>
              <a:rPr lang="en-US" sz="1200" b="1" i="1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for the student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.   (Educators have integrated technology for decades…remember film strips). 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rtl="0" eaLnBrk="0" fontAlgn="base" hangingPunct="0"/>
            <a:endParaRPr lang="en-US" sz="1200" kern="120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rtl="0" eaLnBrk="0" fontAlgn="base" hangingPunct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So, why such poor vision?</a:t>
            </a:r>
            <a:endParaRPr lang="en-US" dirty="0" smtClean="0"/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books are a value – a class set can live a decade.  TX CTE adoption may be pushed out to 2018 (books 14 yrs old).</a:t>
            </a:r>
            <a:endParaRPr lang="en-US" dirty="0" smtClean="0"/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the economics of books are great for college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students</a:t>
            </a:r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technology challenges of medium and making</a:t>
            </a:r>
            <a:endParaRPr lang="en-US" dirty="0" smtClean="0"/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there is still no simpler, more democratic devise, very user friendly</a:t>
            </a:r>
            <a:endParaRPr lang="en-US" dirty="0" smtClean="0"/>
          </a:p>
          <a:p>
            <a:pPr rtl="0" eaLnBrk="0" fontAlgn="base" hangingPunct="0"/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rtl="0" eaLnBrk="0" fontAlgn="base" hangingPunct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What event will prove the tipping point for technology?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 device</a:t>
            </a:r>
            <a:r>
              <a:rPr lang="en-US" baseline="0" dirty="0" smtClean="0"/>
              <a:t> at a reasonable price?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industry standards?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economics of adoptions?  TX supplemental science adoption?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documenting better learning through assessments</a:t>
            </a:r>
            <a:r>
              <a:rPr lang="en-US" baseline="0" dirty="0" smtClean="0"/>
              <a:t> … individualizing learning paths</a:t>
            </a:r>
            <a:endParaRPr lang="en-US" dirty="0" smtClean="0"/>
          </a:p>
          <a:p>
            <a:pPr>
              <a:buFont typeface="Arial" pitchFamily="34" charset="0"/>
              <a:buNone/>
            </a:pPr>
            <a:endParaRPr lang="en-US" dirty="0" smtClean="0"/>
          </a:p>
          <a:p>
            <a:pPr>
              <a:buFont typeface="Arial" pitchFamily="34" charset="0"/>
              <a:buNone/>
            </a:pPr>
            <a:r>
              <a:rPr lang="en-US" dirty="0" smtClean="0"/>
              <a:t>So what are publishers</a:t>
            </a:r>
            <a:r>
              <a:rPr lang="en-US" baseline="0" dirty="0" smtClean="0"/>
              <a:t> doing to remain vital and transition through this period?  </a:t>
            </a:r>
            <a:r>
              <a:rPr lang="en-US" dirty="0" smtClean="0"/>
              <a:t>We</a:t>
            </a:r>
            <a:r>
              <a:rPr lang="en-US" baseline="0" dirty="0" smtClean="0"/>
              <a:t> are moving down the digital path with these </a:t>
            </a:r>
            <a:r>
              <a:rPr lang="en-US" baseline="0" dirty="0" smtClean="0"/>
              <a:t>guidelines: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Content is king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Rights and perms are critical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Aim to be device agnostic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Developing transitional products that introduce technology along with a print solution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Working on technology prototypes that personalize learning paths</a:t>
            </a:r>
          </a:p>
          <a:p>
            <a:pPr lvl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Write with learning outcomes and chunked content in mind (templates)</a:t>
            </a:r>
          </a:p>
          <a:p>
            <a:pPr lvl="0">
              <a:buFont typeface="Arial" pitchFamily="34" charset="0"/>
              <a:buChar char="•"/>
            </a:pPr>
            <a:r>
              <a:rPr lang="en-US" b="1" baseline="0" dirty="0" smtClean="0"/>
              <a:t> Always</a:t>
            </a:r>
            <a:r>
              <a:rPr lang="en-US" b="1" baseline="0" dirty="0" smtClean="0"/>
              <a:t>, always ask ourselves what problem we’re solving with our product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Instructor Materials … so 20</a:t>
            </a:r>
            <a:r>
              <a:rPr lang="en-US" sz="1200" kern="1200" baseline="300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th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Century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but they continue to be vital pieces of support for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instructors.  Easy to understand what problem we’re solving. </a:t>
            </a:r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Class Media/Technology … again, nothing new and usually teacher-driven</a:t>
            </a:r>
            <a:endParaRPr lang="en-US" dirty="0" smtClean="0"/>
          </a:p>
          <a:p>
            <a:pPr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Student Resources 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… empowering students, providing them with contextual tools to aid their learning</a:t>
            </a:r>
            <a:endParaRPr lang="en-US" dirty="0" smtClean="0"/>
          </a:p>
          <a:p>
            <a:pPr lvl="1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CourseMate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: 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Technology supplements to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a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text =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helping the transition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along</a:t>
            </a:r>
            <a:endParaRPr lang="en-US" dirty="0" smtClean="0"/>
          </a:p>
          <a:p>
            <a:pPr lvl="1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Course360:   Online learning, engaging outcomes based learning = hybrid learning benefits</a:t>
            </a:r>
          </a:p>
          <a:p>
            <a:pPr lvl="1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Nurses Drug Reference App: On-the-go, easy to access information, smart: drug interactions, dosing</a:t>
            </a:r>
            <a:endParaRPr lang="en-US" dirty="0" smtClean="0"/>
          </a:p>
          <a:p>
            <a:pPr lvl="1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DATO – Delmar Automotive Training Online </a:t>
            </a:r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endParaRPr>
          </a:p>
          <a:p>
            <a:pPr lvl="2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 Provides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a focus on </a:t>
            </a:r>
            <a:r>
              <a:rPr lang="en-US" sz="1200" kern="1200" baseline="0" dirty="0" smtClean="0">
                <a:solidFill>
                  <a:srgbClr val="FF0000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contextual </a:t>
            </a: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learning, often within a conceptual framework for making learning applied and meaningful.  </a:t>
            </a:r>
          </a:p>
          <a:p>
            <a:pPr lvl="3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Your Research Park theme</a:t>
            </a:r>
          </a:p>
          <a:p>
            <a:pPr lvl="4" rtl="0" eaLnBrk="0" fontAlgn="base" hangingPunct="0">
              <a:buFont typeface="Arial" pitchFamily="34" charset="0"/>
              <a:buChar char="•"/>
            </a:pPr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May use the construct of an automotive shop, a virtual law office, an office technology park for meaningful learning that brings to life the question: “why do we need to know this?”   </a:t>
            </a:r>
          </a:p>
          <a:p>
            <a:pPr lvl="2" rtl="0" eaLnBrk="0" fontAlgn="base" hangingPunct="0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Focuses on the pain points:</a:t>
            </a:r>
          </a:p>
          <a:p>
            <a:pPr lvl="3" rtl="0" eaLnBrk="0" fontAlgn="base" hangingPunct="0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Creating good diagnosticians</a:t>
            </a:r>
          </a:p>
          <a:p>
            <a:pPr lvl="3" rtl="0" eaLnBrk="0" fontAlgn="base" hangingPunct="0">
              <a:buFont typeface="Arial" pitchFamily="34" charset="0"/>
              <a:buChar char="•"/>
            </a:pPr>
            <a:r>
              <a:rPr lang="en-US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 Providing practice online that makes the most of the valuable shop </a:t>
            </a:r>
            <a:r>
              <a:rPr lang="en-US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</a:rPr>
              <a:t>time</a:t>
            </a:r>
          </a:p>
          <a:p>
            <a:pPr lvl="3" rtl="0" eaLnBrk="0" fontAlgn="base" hangingPunct="0">
              <a:buFont typeface="Arial" pitchFamily="34" charset="0"/>
              <a:buChar char="•"/>
            </a:pPr>
            <a:endParaRPr lang="en-US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Efficacy Results</a:t>
            </a:r>
            <a:r>
              <a:rPr lang="en-US" baseline="0" dirty="0" smtClean="0"/>
              <a:t> of Automotive product:  </a:t>
            </a:r>
            <a:r>
              <a:rPr lang="en-US" dirty="0" smtClean="0"/>
              <a:t>Instructors’ overall satisfaction with DATO is 8-9 on a scale with 10 being perfect</a:t>
            </a:r>
          </a:p>
          <a:p>
            <a:r>
              <a:rPr lang="en-US" dirty="0" err="1" smtClean="0"/>
              <a:t>Dato</a:t>
            </a:r>
            <a:r>
              <a:rPr lang="en-US" baseline="0" dirty="0" smtClean="0"/>
              <a:t> </a:t>
            </a:r>
            <a:r>
              <a:rPr lang="en-US" dirty="0" smtClean="0"/>
              <a:t>Students are the best advocates…</a:t>
            </a:r>
          </a:p>
          <a:p>
            <a:pPr lvl="1">
              <a:buFont typeface="Arial" pitchFamily="34" charset="0"/>
              <a:buChar char="•"/>
            </a:pP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“It’s as close to a real car you can get without it being a real car”</a:t>
            </a:r>
            <a:endParaRPr lang="en-US" dirty="0" smtClean="0"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“Amazing. The ability to use a program that walks you step by step diagnostics procedures. I learned more from this program than any other prior program.”</a:t>
            </a:r>
            <a:endParaRPr lang="en-US" dirty="0" smtClean="0"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i="1" dirty="0" smtClean="0"/>
              <a:t>“T</a:t>
            </a: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he DATO program is a great hands on learning experience and really challenges your mind.”</a:t>
            </a:r>
          </a:p>
          <a:p>
            <a:pPr lvl="0" rtl="0" eaLnBrk="0" fontAlgn="base" hangingPunct="0">
              <a:buFont typeface="Arial" pitchFamily="34" charset="0"/>
              <a:buNone/>
            </a:pPr>
            <a:endParaRPr lang="en-US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</a:endParaRPr>
          </a:p>
          <a:p>
            <a:pPr lvl="3" rtl="0" eaLnBrk="0" fontAlgn="base" hangingPunct="0">
              <a:buFont typeface="Arial" pitchFamily="34" charset="0"/>
              <a:buChar char="•"/>
            </a:pPr>
            <a:endParaRPr lang="en-US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</a:endParaRPr>
          </a:p>
          <a:p>
            <a:pPr lvl="1" rtl="0" eaLnBrk="0" fontAlgn="base" hangingPunct="0">
              <a:buFont typeface="Arial" pitchFamily="34" charset="0"/>
              <a:buChar char="•"/>
            </a:pPr>
            <a:endParaRPr lang="en-US" dirty="0" smtClean="0"/>
          </a:p>
          <a:p>
            <a:pPr rtl="0" eaLnBrk="0" fontAlgn="base" hangingPunct="0"/>
            <a:endParaRPr lang="en-US" sz="1200" kern="1200" baseline="0" dirty="0" smtClean="0">
              <a:solidFill>
                <a:schemeClr val="tx1"/>
              </a:solidFill>
              <a:latin typeface="Arial" charset="0"/>
              <a:ea typeface="MS PGothic" pitchFamily="34" charset="-128"/>
              <a:cs typeface="ＭＳ Ｐゴシック" charset="0"/>
            </a:endParaRPr>
          </a:p>
          <a:p>
            <a:pPr rtl="0" eaLnBrk="0" fontAlgn="base" hangingPunct="0"/>
            <a:r>
              <a:rPr lang="en-US" sz="1200" kern="1200" baseline="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ＭＳ Ｐゴシック" charset="0"/>
              </a:rPr>
              <a:t> </a:t>
            </a:r>
            <a:endParaRPr lang="en-US" baseline="0" dirty="0" smtClean="0"/>
          </a:p>
          <a:p>
            <a:pPr lvl="1">
              <a:buFont typeface="Arial" pitchFamily="34" charset="0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this mean</a:t>
            </a:r>
            <a:r>
              <a:rPr lang="en-US" baseline="0" dirty="0" smtClean="0"/>
              <a:t> for us, as we begin to design ATEP?  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Content still needs to go through peer review, ideally in files, we’ll also contribute copyedit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Design will be tested during </a:t>
            </a:r>
            <a:r>
              <a:rPr lang="en-US" baseline="0" dirty="0" err="1" smtClean="0"/>
              <a:t>microtesting</a:t>
            </a:r>
            <a:r>
              <a:rPr lang="en-US" baseline="0" dirty="0" smtClean="0"/>
              <a:t> and more thoroughly in the pilot stage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 We will look at everything from on-boarding to usability design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Arial" pitchFamily="34" charset="0"/>
              <a:buChar char="•"/>
            </a:pPr>
            <a:r>
              <a:rPr lang="en-US" baseline="0" dirty="0" smtClean="0"/>
              <a:t>The first two bullets speak to harnessing the power of the LMS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 We want to design with the LMS capabilities in mind, but not over-engineer.  I am delighted and humbled when I hear customers using our products in new ways we hadn’t imagined.  I would encourage us to keep the content chunked, the lessons small, and give our customers the ability to have some control over it.  For example, being able to re-arrange lessons is important. </a:t>
            </a:r>
          </a:p>
          <a:p>
            <a:pPr lvl="0">
              <a:buFont typeface="Arial" pitchFamily="34" charset="0"/>
              <a:buChar char="•"/>
            </a:pPr>
            <a:endParaRPr lang="en-US" baseline="0" dirty="0" smtClean="0"/>
          </a:p>
          <a:p>
            <a:pPr lvl="0">
              <a:buFont typeface="Arial" pitchFamily="34" charset="0"/>
              <a:buChar char="•"/>
            </a:pPr>
            <a:r>
              <a:rPr lang="en-US" baseline="0" dirty="0" smtClean="0"/>
              <a:t> Speaking of humility, look at that 3</a:t>
            </a:r>
            <a:r>
              <a:rPr lang="en-US" baseline="30000" dirty="0" smtClean="0"/>
              <a:t>rd</a:t>
            </a:r>
            <a:r>
              <a:rPr lang="en-US" baseline="0" dirty="0" smtClean="0"/>
              <a:t> bullet.  It’s good to remember when designing our product that student may not want to use it as you have designed it.  Allowing some flexibility all-around is important.  Conversely, if there are key concepts or baseline information that needs to be acquired, test on it before allowing students to move on.  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So,</a:t>
            </a:r>
            <a:r>
              <a:rPr lang="en-US" baseline="0" dirty="0" smtClean="0"/>
              <a:t> print is worth a discussion.  As I mentioned, print is still where we’re reaching the bulk of students.  One of the greatest negatives voiced by our customers on a new digital native/digital only product is that its digital only.  </a:t>
            </a:r>
            <a:r>
              <a:rPr lang="en-US" baseline="0" dirty="0" err="1" smtClean="0"/>
              <a:t>Opps</a:t>
            </a:r>
            <a:r>
              <a:rPr lang="en-US" baseline="0" dirty="0" smtClean="0"/>
              <a:t>.  So, we’re researching a print supplement option; it looks like we’re probably moving to something like a study guide.  </a:t>
            </a:r>
          </a:p>
          <a:p>
            <a:pPr lvl="1">
              <a:buFont typeface="Arial" pitchFamily="34" charset="0"/>
              <a:buChar char="•"/>
            </a:pPr>
            <a:r>
              <a:rPr lang="en-US" baseline="0" dirty="0" smtClean="0"/>
              <a:t> I am not suggesting that ATEP should be planning a print product.  But, we will definitely explore the print question in our reviews.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Efficacy Results</a:t>
            </a:r>
            <a:r>
              <a:rPr lang="en-US" baseline="0" dirty="0" smtClean="0"/>
              <a:t> of Automotive product:  </a:t>
            </a:r>
            <a:r>
              <a:rPr lang="en-US" dirty="0" smtClean="0"/>
              <a:t>Instructors’ overall satisfaction with DATO is 8-9 on a scale with 10 being perfect</a:t>
            </a:r>
          </a:p>
          <a:p>
            <a:r>
              <a:rPr lang="en-US" dirty="0" err="1" smtClean="0"/>
              <a:t>Dato</a:t>
            </a:r>
            <a:r>
              <a:rPr lang="en-US" baseline="0" dirty="0" smtClean="0"/>
              <a:t> </a:t>
            </a:r>
            <a:r>
              <a:rPr lang="en-US" dirty="0" smtClean="0"/>
              <a:t>Students are the best advocates…</a:t>
            </a:r>
          </a:p>
          <a:p>
            <a:pPr lvl="1">
              <a:buFont typeface="Arial" pitchFamily="34" charset="0"/>
              <a:buChar char="•"/>
            </a:pP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“It’s as close to a real car you can get without it being a real car”</a:t>
            </a:r>
            <a:endParaRPr lang="en-US" dirty="0" smtClean="0"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“Amazing. I learned more from this program than any other prior program.”</a:t>
            </a:r>
            <a:endParaRPr lang="en-US" dirty="0" smtClean="0">
              <a:cs typeface="+mn-cs"/>
            </a:endParaRPr>
          </a:p>
          <a:p>
            <a:pPr lvl="1">
              <a:buFont typeface="Arial" pitchFamily="34" charset="0"/>
              <a:buChar char="•"/>
            </a:pPr>
            <a:r>
              <a:rPr lang="en-US" i="1" dirty="0" smtClean="0"/>
              <a:t>“T</a:t>
            </a:r>
            <a:r>
              <a:rPr lang="en-US" sz="1200" i="1" kern="1200" dirty="0" smtClean="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rPr>
              <a:t>he DATO program is a great hands on learning experience and really challenges your mind.”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 userDrawn="1"/>
        </p:nvSpPr>
        <p:spPr bwMode="gray">
          <a:xfrm>
            <a:off x="152400" y="6019800"/>
            <a:ext cx="8839200" cy="685800"/>
          </a:xfrm>
          <a:prstGeom prst="rect">
            <a:avLst/>
          </a:prstGeom>
          <a:solidFill>
            <a:srgbClr val="001B3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Arial" pitchFamily="34" charset="0"/>
              <a:ea typeface="ＭＳ Ｐゴシック" charset="-128"/>
            </a:endParaRPr>
          </a:p>
        </p:txBody>
      </p:sp>
      <p:pic>
        <p:nvPicPr>
          <p:cNvPr id="5" name="Picture 16" descr="CL_Logo_White_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6002338"/>
            <a:ext cx="16764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86200"/>
            <a:ext cx="8153400" cy="990600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5181600"/>
            <a:ext cx="8153400" cy="3048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8" name="Picture 7" descr="NSM 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-76200"/>
            <a:ext cx="9144000" cy="427733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49936-ECDA-4BD0-9729-A0426D9978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0065" y="1055193"/>
            <a:ext cx="8332742" cy="447931"/>
          </a:xfrm>
        </p:spPr>
        <p:txBody>
          <a:bodyPr/>
          <a:lstStyle>
            <a:lvl1pPr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/>
        </p:nvSpPr>
        <p:spPr bwMode="gray">
          <a:xfrm>
            <a:off x="152400" y="6477000"/>
            <a:ext cx="8839200" cy="228600"/>
          </a:xfrm>
          <a:prstGeom prst="rect">
            <a:avLst/>
          </a:prstGeom>
          <a:solidFill>
            <a:srgbClr val="001B3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5278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>
                <a:solidFill>
                  <a:schemeClr val="bg1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A2D3EA0-6194-4BBE-ABB3-77A3327C75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0" r:id="rId2"/>
    <p:sldLayoutId id="2147483715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accent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lnSpc>
          <a:spcPts val="2200"/>
        </a:lnSpc>
        <a:spcBef>
          <a:spcPct val="50000"/>
        </a:spcBef>
        <a:spcAft>
          <a:spcPct val="0"/>
        </a:spcAft>
        <a:defRPr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452438" indent="-223838" algn="l" rtl="0" eaLnBrk="1" fontAlgn="base" hangingPunct="1"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741363" indent="-174625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MS PGothic" pitchFamily="34" charset="-128"/>
        </a:defRPr>
      </a:lvl3pPr>
      <a:lvl4pPr marL="1028700" indent="-173038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314450" indent="-171450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MS PGothic" pitchFamily="34" charset="-128"/>
        </a:defRPr>
      </a:lvl5pPr>
      <a:lvl6pPr marL="1771650" indent="-171450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charset="0"/>
        <a:buChar char="§"/>
        <a:defRPr sz="1400">
          <a:solidFill>
            <a:schemeClr val="tx1"/>
          </a:solidFill>
          <a:latin typeface="+mn-lt"/>
          <a:ea typeface="+mn-ea"/>
        </a:defRPr>
      </a:lvl6pPr>
      <a:lvl7pPr marL="2228850" indent="-171450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charset="0"/>
        <a:buChar char="§"/>
        <a:defRPr sz="1400">
          <a:solidFill>
            <a:schemeClr val="tx1"/>
          </a:solidFill>
          <a:latin typeface="+mn-lt"/>
          <a:ea typeface="+mn-ea"/>
        </a:defRPr>
      </a:lvl7pPr>
      <a:lvl8pPr marL="2686050" indent="-171450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charset="0"/>
        <a:buChar char="§"/>
        <a:defRPr sz="1400">
          <a:solidFill>
            <a:schemeClr val="tx1"/>
          </a:solidFill>
          <a:latin typeface="+mn-lt"/>
          <a:ea typeface="+mn-ea"/>
        </a:defRPr>
      </a:lvl8pPr>
      <a:lvl9pPr marL="3143250" indent="-171450" algn="l" rtl="0" eaLnBrk="1" fontAlgn="base" hangingPunct="1">
        <a:spcBef>
          <a:spcPct val="30000"/>
        </a:spcBef>
        <a:spcAft>
          <a:spcPct val="0"/>
        </a:spcAft>
        <a:buClr>
          <a:schemeClr val="hlink"/>
        </a:buClr>
        <a:buFont typeface="Wingdings" charset="0"/>
        <a:buChar char="§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80237" y="5089450"/>
            <a:ext cx="8153400" cy="70174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Sandy Clark, Director of Learning Solutions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January </a:t>
            </a:r>
            <a:r>
              <a:rPr lang="en-US" dirty="0" smtClean="0"/>
              <a:t>20, 2012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4343400"/>
            <a:ext cx="7648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ATEP Business and Industry Leadership Team </a:t>
            </a:r>
            <a:r>
              <a:rPr lang="en-US" dirty="0" smtClean="0">
                <a:solidFill>
                  <a:schemeClr val="accent1"/>
                </a:solidFill>
              </a:rPr>
              <a:t>Agenda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81000" y="2209800"/>
            <a:ext cx="82296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We’re on the brink of a massive technology transformation in learning.  No longer will the book be the primary individual student learning device.  </a:t>
            </a:r>
          </a:p>
          <a:p>
            <a:pPr algn="ctr"/>
            <a:endParaRPr lang="en-US" sz="2000" b="1" dirty="0" smtClean="0">
              <a:solidFill>
                <a:schemeClr val="accent1"/>
              </a:solidFill>
            </a:endParaRPr>
          </a:p>
          <a:p>
            <a:pPr algn="ctr"/>
            <a:r>
              <a:rPr lang="en-US" b="1" i="1" dirty="0" smtClean="0">
                <a:solidFill>
                  <a:schemeClr val="accent1"/>
                </a:solidFill>
              </a:rPr>
              <a:t>Yes</a:t>
            </a:r>
          </a:p>
          <a:p>
            <a:pPr algn="ctr"/>
            <a:endParaRPr lang="en-US" sz="2000" b="1" dirty="0" smtClean="0">
              <a:solidFill>
                <a:schemeClr val="accent1"/>
              </a:solidFill>
            </a:endParaRPr>
          </a:p>
          <a:p>
            <a:pPr algn="ctr"/>
            <a:r>
              <a:rPr lang="en-US" sz="2000" b="1" dirty="0" smtClean="0">
                <a:solidFill>
                  <a:schemeClr val="accent1"/>
                </a:solidFill>
              </a:rPr>
              <a:t>And we know how to get there</a:t>
            </a:r>
          </a:p>
          <a:p>
            <a:pPr algn="ctr"/>
            <a:endParaRPr lang="en-US" sz="2000" b="1" dirty="0" smtClean="0">
              <a:solidFill>
                <a:schemeClr val="accent1"/>
              </a:solidFill>
            </a:endParaRPr>
          </a:p>
          <a:p>
            <a:pPr algn="ctr"/>
            <a:endParaRPr lang="en-US" b="1" i="1" dirty="0" smtClean="0">
              <a:solidFill>
                <a:schemeClr val="accent1"/>
              </a:solidFill>
            </a:endParaRPr>
          </a:p>
          <a:p>
            <a:pPr algn="ctr"/>
            <a:r>
              <a:rPr lang="en-US" b="1" i="1" dirty="0" smtClean="0">
                <a:solidFill>
                  <a:schemeClr val="accent1"/>
                </a:solidFill>
              </a:rPr>
              <a:t>No </a:t>
            </a:r>
            <a:endParaRPr lang="en-US" b="1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191000"/>
            <a:ext cx="18383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5137" y="5257800"/>
            <a:ext cx="16430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371600" y="1371600"/>
            <a:ext cx="601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Technology Problem-Solvers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438400"/>
            <a:ext cx="685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Instructor Materials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Class Media/Technology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Student Resources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3733800"/>
            <a:ext cx="18097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86200" y="4572000"/>
            <a:ext cx="1438720" cy="1366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715000" y="5257800"/>
            <a:ext cx="114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rgbClr val="00B0F0"/>
                </a:solidFill>
              </a:rPr>
              <a:t>Available </a:t>
            </a:r>
            <a:r>
              <a:rPr lang="en-US" sz="1600" b="1" dirty="0" smtClean="0">
                <a:solidFill>
                  <a:srgbClr val="00B0F0"/>
                </a:solidFill>
              </a:rPr>
              <a:t>NOW at iTunes!</a:t>
            </a:r>
            <a:endParaRPr lang="en-US" sz="1600" dirty="0">
              <a:solidFill>
                <a:srgbClr val="00B0F0"/>
              </a:solidFill>
            </a:endParaRPr>
          </a:p>
        </p:txBody>
      </p:sp>
      <p:pic>
        <p:nvPicPr>
          <p:cNvPr id="1026" name="Picture 2" descr="C:\Users\sclark\AppData\Local\Microsoft\Windows\Temporary Internet Files\Content.Outlook\UMSV5EID\IR-logo4we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2438400"/>
            <a:ext cx="696956" cy="975254"/>
          </a:xfrm>
          <a:prstGeom prst="rect">
            <a:avLst/>
          </a:prstGeom>
          <a:noFill/>
        </p:spPr>
      </p:pic>
      <p:pic>
        <p:nvPicPr>
          <p:cNvPr id="9218" name="Picture 2" descr="http://media.gatewaync.com/wsj/images/2009/08/14/classroom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7400" y="1905000"/>
            <a:ext cx="2983230" cy="2209800"/>
          </a:xfrm>
          <a:prstGeom prst="rect">
            <a:avLst/>
          </a:prstGeom>
          <a:noFill/>
        </p:spPr>
      </p:pic>
      <p:pic>
        <p:nvPicPr>
          <p:cNvPr id="9220" name="Picture 4" descr="http://singularityhub.com/wp-content/uploads/2011/04/ipads-school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8200" y="4343400"/>
            <a:ext cx="2667000" cy="196469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562600" y="4953000"/>
            <a:ext cx="30179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B0F0"/>
                </a:solidFill>
              </a:rPr>
              <a:t>Nurse’s Drug Reference App </a:t>
            </a:r>
            <a:endParaRPr lang="en-US" sz="1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david-boisseleau.info/blog/wp-content/uploads/2009/01/ipho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971800"/>
            <a:ext cx="2667000" cy="1541586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1371600" y="1371600"/>
            <a:ext cx="739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What our Instructors &amp; Students tell us about Technology: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2362200"/>
            <a:ext cx="80772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Technology can appeal to different types of learners and improve student satisfaction . . . they are ready to try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Content is critical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Simple is brilliant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Easy to use is critical; one place for all resources is ideal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371600" y="1371600"/>
            <a:ext cx="739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What our Instructors &amp; Students tell us about Technology: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2133600"/>
            <a:ext cx="807720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Instructor flexibility is vital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Tracking progress is important; being able to document effort  and engagement is also important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Instructors expect students to use eBook, quizzing, glossary, lectures, and animations/videos daily; wanted flashcards, and puzzles used weekly. </a:t>
            </a:r>
            <a:r>
              <a:rPr lang="en-US" sz="2000" i="1" dirty="0" smtClean="0"/>
              <a:t>Study daily and Review weekly.  </a:t>
            </a:r>
            <a:r>
              <a:rPr lang="en-US" sz="2000" dirty="0" smtClean="0"/>
              <a:t>In practice, student did the opposite.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 Students still have a relationship with print, but the relationship is in transition….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csmonitor.com/var/ezflow_site/storage/images/media/images/2011/1003-weekly/1003-afacebook-facebook-students-in-cafe/10756803-1-eng-US/1003-AFACEBOOK-facebook-students-in-cafe_full_6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886200"/>
            <a:ext cx="3276600" cy="2184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  <a:alpha val="91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50800" dir="5400000" algn="ctr" rotWithShape="0">
              <a:srgbClr val="000000">
                <a:alpha val="78000"/>
              </a:srgbClr>
            </a:outerShdw>
          </a:effectLst>
        </p:spPr>
      </p:pic>
      <p:sp>
        <p:nvSpPr>
          <p:cNvPr id="15" name="Rectangle 14"/>
          <p:cNvSpPr/>
          <p:nvPr/>
        </p:nvSpPr>
        <p:spPr>
          <a:xfrm>
            <a:off x="1371600" y="1371600"/>
            <a:ext cx="73914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000" b="1" i="1" dirty="0" smtClean="0">
                <a:solidFill>
                  <a:schemeClr val="accent1"/>
                </a:solidFill>
              </a:rPr>
              <a:t>What an amazing time to be designing learning materials!</a:t>
            </a:r>
            <a:endParaRPr lang="en-US" sz="2000" b="1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133600"/>
            <a:ext cx="8153400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Know</a:t>
            </a:r>
            <a:r>
              <a:rPr lang="en-US" dirty="0" smtClean="0"/>
              <a:t> the ATEP mission.  </a:t>
            </a:r>
            <a:r>
              <a:rPr lang="en-US" i="1" dirty="0" smtClean="0"/>
              <a:t>“Inspiring students to …”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Focus </a:t>
            </a:r>
            <a:r>
              <a:rPr lang="en-US" dirty="0" smtClean="0"/>
              <a:t>on the content; </a:t>
            </a:r>
            <a:r>
              <a:rPr lang="en-US" dirty="0" smtClean="0"/>
              <a:t>you are making the difference </a:t>
            </a:r>
            <a:endParaRPr lang="en-US" dirty="0" smtClean="0"/>
          </a:p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Trust your ability to teach; it will guide the design</a:t>
            </a:r>
          </a:p>
          <a:p>
            <a:pPr>
              <a:lnSpc>
                <a:spcPct val="15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 Be flexible</a:t>
            </a:r>
          </a:p>
          <a:p>
            <a:pPr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Inspire </a:t>
            </a:r>
          </a:p>
          <a:p>
            <a:pPr lvl="1"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/>
              <a:t> Learning</a:t>
            </a:r>
          </a:p>
          <a:p>
            <a:pPr lvl="1"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/>
              <a:t> Wonder</a:t>
            </a:r>
          </a:p>
          <a:p>
            <a:pPr lvl="1">
              <a:spcAft>
                <a:spcPts val="0"/>
              </a:spcAft>
              <a:buFont typeface="Arial" pitchFamily="34" charset="0"/>
              <a:buChar char="•"/>
            </a:pPr>
            <a:r>
              <a:rPr lang="en-US" dirty="0" smtClean="0"/>
              <a:t> Fun!</a:t>
            </a:r>
            <a:endParaRPr lang="en-US" dirty="0" smtClean="0"/>
          </a:p>
          <a:p>
            <a:pPr>
              <a:lnSpc>
                <a:spcPct val="150000"/>
              </a:lnSpc>
              <a:spcAft>
                <a:spcPts val="1200"/>
              </a:spcAft>
            </a:pPr>
            <a:endParaRPr lang="en-US" dirty="0" smtClean="0"/>
          </a:p>
          <a:p>
            <a:pPr algn="ctr">
              <a:lnSpc>
                <a:spcPct val="150000"/>
              </a:lnSpc>
              <a:spcAft>
                <a:spcPts val="1200"/>
              </a:spcAft>
            </a:pPr>
            <a:endParaRPr lang="en-US" sz="1400" i="1" dirty="0" smtClean="0">
              <a:solidFill>
                <a:schemeClr val="accent1"/>
              </a:solidFill>
            </a:endParaRPr>
          </a:p>
        </p:txBody>
      </p:sp>
      <p:pic>
        <p:nvPicPr>
          <p:cNvPr id="3076" name="Picture 4" descr="Engineering tissues and organs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3810000"/>
            <a:ext cx="3429000" cy="2590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n Bray 8 23 11 pptx">
  <a:themeElements>
    <a:clrScheme name="">
      <a:dk1>
        <a:srgbClr val="000000"/>
      </a:dk1>
      <a:lt1>
        <a:srgbClr val="FFFFFF"/>
      </a:lt1>
      <a:dk2>
        <a:srgbClr val="B0D3DF"/>
      </a:dk2>
      <a:lt2>
        <a:srgbClr val="81C0DA"/>
      </a:lt2>
      <a:accent1>
        <a:srgbClr val="0D3857"/>
      </a:accent1>
      <a:accent2>
        <a:srgbClr val="055C91"/>
      </a:accent2>
      <a:accent3>
        <a:srgbClr val="FFFFFF"/>
      </a:accent3>
      <a:accent4>
        <a:srgbClr val="000000"/>
      </a:accent4>
      <a:accent5>
        <a:srgbClr val="AAAEB4"/>
      </a:accent5>
      <a:accent6>
        <a:srgbClr val="045383"/>
      </a:accent6>
      <a:hlink>
        <a:srgbClr val="2187BA"/>
      </a:hlink>
      <a:folHlink>
        <a:srgbClr val="53A7C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Jan Bray 8 23 11 pptx</Template>
  <TotalTime>2142</TotalTime>
  <Words>1228</Words>
  <Application>Microsoft Office PowerPoint</Application>
  <PresentationFormat>On-screen Show (4:3)</PresentationFormat>
  <Paragraphs>102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Jan Bray 8 23 11 pptx</vt:lpstr>
      <vt:lpstr>Slide 1</vt:lpstr>
      <vt:lpstr>Slide 2</vt:lpstr>
      <vt:lpstr>Slide 3</vt:lpstr>
      <vt:lpstr>Slide 4</vt:lpstr>
      <vt:lpstr>Slide 5</vt:lpstr>
      <vt:lpstr>Slide 6</vt:lpstr>
    </vt:vector>
  </TitlesOfParts>
  <Company>Cengage Learning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Garza, David</dc:creator>
  <cp:lastModifiedBy>CL User</cp:lastModifiedBy>
  <cp:revision>235</cp:revision>
  <dcterms:created xsi:type="dcterms:W3CDTF">2011-08-18T14:00:51Z</dcterms:created>
  <dcterms:modified xsi:type="dcterms:W3CDTF">2012-01-19T03:31:38Z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