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17"/>
  </p:notesMasterIdLst>
  <p:sldIdLst>
    <p:sldId id="256" r:id="rId2"/>
    <p:sldId id="267" r:id="rId3"/>
    <p:sldId id="266" r:id="rId4"/>
    <p:sldId id="269" r:id="rId5"/>
    <p:sldId id="270" r:id="rId6"/>
    <p:sldId id="271" r:id="rId7"/>
    <p:sldId id="258" r:id="rId8"/>
    <p:sldId id="259" r:id="rId9"/>
    <p:sldId id="260" r:id="rId10"/>
    <p:sldId id="261" r:id="rId11"/>
    <p:sldId id="262" r:id="rId12"/>
    <p:sldId id="263" r:id="rId13"/>
    <p:sldId id="272" r:id="rId14"/>
    <p:sldId id="265" r:id="rId15"/>
    <p:sldId id="268"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979" autoAdjust="0"/>
  </p:normalViewPr>
  <p:slideViewPr>
    <p:cSldViewPr>
      <p:cViewPr>
        <p:scale>
          <a:sx n="100" d="100"/>
          <a:sy n="100" d="100"/>
        </p:scale>
        <p:origin x="-294" y="-7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8E98B3-0969-4EF7-AE30-C50309D8B282}" type="datetimeFigureOut">
              <a:rPr lang="en-US" smtClean="0"/>
              <a:pPr/>
              <a:t>3/11/2011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39B384-1846-4C17-98DB-31C851071E5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Greetings!</a:t>
            </a:r>
            <a:r>
              <a:rPr lang="en-US" baseline="0" dirty="0" smtClean="0"/>
              <a:t> The following is a presentation to help you understand the Room Selection process for 2011. We will take you through this step by step guide to ensure that you are fully aware of the Homesteading process.</a:t>
            </a:r>
            <a:endParaRPr lang="en-US" dirty="0"/>
          </a:p>
        </p:txBody>
      </p:sp>
      <p:sp>
        <p:nvSpPr>
          <p:cNvPr id="4" name="Slide Number Placeholder 3"/>
          <p:cNvSpPr>
            <a:spLocks noGrp="1"/>
          </p:cNvSpPr>
          <p:nvPr>
            <p:ph type="sldNum" sz="quarter" idx="10"/>
          </p:nvPr>
        </p:nvSpPr>
        <p:spPr/>
        <p:txBody>
          <a:bodyPr/>
          <a:lstStyle/>
          <a:p>
            <a:fld id="{9A39B384-1846-4C17-98DB-31C851071E5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order to make sure the correct</a:t>
            </a:r>
            <a:r>
              <a:rPr lang="en-US" baseline="0" dirty="0" smtClean="0"/>
              <a:t> roommates are assigned in cases where you will be in a suite style room, the first person listed in the Roommates Request section must be the person you intend as your actual roommate. The other spaces can be utilized for your suitemates or can simply be left blank if the spaces do not apply. Please make sure all information is accurate when you enter it into the system.</a:t>
            </a:r>
            <a:endParaRPr lang="en-US" dirty="0"/>
          </a:p>
        </p:txBody>
      </p:sp>
      <p:sp>
        <p:nvSpPr>
          <p:cNvPr id="4" name="Slide Number Placeholder 3"/>
          <p:cNvSpPr>
            <a:spLocks noGrp="1"/>
          </p:cNvSpPr>
          <p:nvPr>
            <p:ph type="sldNum" sz="quarter" idx="10"/>
          </p:nvPr>
        </p:nvSpPr>
        <p:spPr/>
        <p:txBody>
          <a:bodyPr/>
          <a:lstStyle/>
          <a:p>
            <a:fld id="{9A39B384-1846-4C17-98DB-31C851071E59}"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are pulling any students</a:t>
            </a:r>
            <a:r>
              <a:rPr lang="en-US" baseline="0" dirty="0" smtClean="0"/>
              <a:t> into your current space you must make sure that they complete their housing application FIRST. By completing it before you, the system can recognize that they have agreed to being pulled in and agree to all of the roommates and suitemates listed within your application as the homesteader.</a:t>
            </a:r>
            <a:endParaRPr lang="en-US" dirty="0"/>
          </a:p>
        </p:txBody>
      </p:sp>
      <p:sp>
        <p:nvSpPr>
          <p:cNvPr id="4" name="Slide Number Placeholder 3"/>
          <p:cNvSpPr>
            <a:spLocks noGrp="1"/>
          </p:cNvSpPr>
          <p:nvPr>
            <p:ph type="sldNum" sz="quarter" idx="10"/>
          </p:nvPr>
        </p:nvSpPr>
        <p:spPr/>
        <p:txBody>
          <a:bodyPr/>
          <a:lstStyle/>
          <a:p>
            <a:fld id="{9A39B384-1846-4C17-98DB-31C851071E59}"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all housing applications are completed, the actual homesteader will be responsible for updating their housing application</a:t>
            </a:r>
            <a:r>
              <a:rPr lang="en-US" baseline="0" dirty="0" smtClean="0"/>
              <a:t> stating their preferred roommates and suitemates. As you can see in the picture below, it will register who has indicated that they are homesteading and/or being pulled in to the space. The homesteader then will verify the information by clicking “I Agree.”</a:t>
            </a:r>
            <a:endParaRPr lang="en-US" dirty="0"/>
          </a:p>
        </p:txBody>
      </p:sp>
      <p:sp>
        <p:nvSpPr>
          <p:cNvPr id="4" name="Slide Number Placeholder 3"/>
          <p:cNvSpPr>
            <a:spLocks noGrp="1"/>
          </p:cNvSpPr>
          <p:nvPr>
            <p:ph type="sldNum" sz="quarter" idx="10"/>
          </p:nvPr>
        </p:nvSpPr>
        <p:spPr/>
        <p:txBody>
          <a:bodyPr/>
          <a:lstStyle/>
          <a:p>
            <a:fld id="{9A39B384-1846-4C17-98DB-31C851071E59}"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clicking</a:t>
            </a:r>
            <a:r>
              <a:rPr lang="en-US" baseline="0" dirty="0" smtClean="0"/>
              <a:t> I agree on the housing application, please note that you are responsible for adhering to the rules and regulations of on campus living that are listed in our Residential Living Agreement, Living Factor, and the Code of Community Standards. Once you do this, you will receive your final notification for housing.</a:t>
            </a:r>
            <a:endParaRPr lang="en-US" dirty="0"/>
          </a:p>
        </p:txBody>
      </p:sp>
      <p:sp>
        <p:nvSpPr>
          <p:cNvPr id="4" name="Slide Number Placeholder 3"/>
          <p:cNvSpPr>
            <a:spLocks noGrp="1"/>
          </p:cNvSpPr>
          <p:nvPr>
            <p:ph type="sldNum" sz="quarter" idx="10"/>
          </p:nvPr>
        </p:nvSpPr>
        <p:spPr/>
        <p:txBody>
          <a:bodyPr/>
          <a:lstStyle/>
          <a:p>
            <a:fld id="{9A39B384-1846-4C17-98DB-31C851071E59}"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Your final</a:t>
            </a:r>
            <a:r>
              <a:rPr lang="en-US" baseline="0" dirty="0" smtClean="0"/>
              <a:t> notification will be emailed to your HOFSTRA PRIDE ACCOUNT immediately upon receipt of your homesteading application. Some examples of what you will receive are pictured below.</a:t>
            </a:r>
            <a:endParaRPr lang="en-US" dirty="0"/>
          </a:p>
        </p:txBody>
      </p:sp>
      <p:sp>
        <p:nvSpPr>
          <p:cNvPr id="4" name="Slide Number Placeholder 3"/>
          <p:cNvSpPr>
            <a:spLocks noGrp="1"/>
          </p:cNvSpPr>
          <p:nvPr>
            <p:ph type="sldNum" sz="quarter" idx="10"/>
          </p:nvPr>
        </p:nvSpPr>
        <p:spPr/>
        <p:txBody>
          <a:bodyPr/>
          <a:lstStyle/>
          <a:p>
            <a:fld id="{9A39B384-1846-4C17-98DB-31C851071E59}"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you have successfully completed the housing application and the homesteading process, you will no longer be able to change your preferences or participate in the lottery process for the upcoming</a:t>
            </a:r>
            <a:r>
              <a:rPr lang="en-US" baseline="0" dirty="0" smtClean="0"/>
              <a:t> academic year. If you have questions or concerns, please feel free to contact your Resident Director or the Office of Residential Programs for assistance. HAPPY HOMESTEADING!</a:t>
            </a:r>
            <a:endParaRPr lang="en-US" dirty="0"/>
          </a:p>
        </p:txBody>
      </p:sp>
      <p:sp>
        <p:nvSpPr>
          <p:cNvPr id="4" name="Slide Number Placeholder 3"/>
          <p:cNvSpPr>
            <a:spLocks noGrp="1"/>
          </p:cNvSpPr>
          <p:nvPr>
            <p:ph type="sldNum" sz="quarter" idx="10"/>
          </p:nvPr>
        </p:nvSpPr>
        <p:spPr/>
        <p:txBody>
          <a:bodyPr/>
          <a:lstStyle/>
          <a:p>
            <a:fld id="{9A39B384-1846-4C17-98DB-31C851071E59}" type="slidenum">
              <a:rPr lang="en-US" smtClean="0"/>
              <a:pPr/>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a few things that will need to be completed prior to participating in the Homesteading Process online. First you will need to submit your $300 housing deposit.</a:t>
            </a:r>
            <a:r>
              <a:rPr lang="en-US" baseline="0" dirty="0" smtClean="0"/>
              <a:t> This deposit can be paid online through your Hofstra Portal or at the Office of Student Financial Services located in Memorial Hall. Second you will need to complete your housing application which will indicate to us what room type you are hoping to obtain as well as roommate preferences and important contact information. When filling out the housing application, please be sure to indicate if you intend to be randomly assigned, homestead your space, or get pulled in to another room by a friend who is homesteading. If none of those options apply, then you must indicate that you do not wish to homestead- this will indicate to us that you intend to participate in the lottery process.</a:t>
            </a:r>
            <a:endParaRPr lang="en-US" dirty="0"/>
          </a:p>
        </p:txBody>
      </p:sp>
      <p:sp>
        <p:nvSpPr>
          <p:cNvPr id="4" name="Slide Number Placeholder 3"/>
          <p:cNvSpPr>
            <a:spLocks noGrp="1"/>
          </p:cNvSpPr>
          <p:nvPr>
            <p:ph type="sldNum" sz="quarter" idx="10"/>
          </p:nvPr>
        </p:nvSpPr>
        <p:spPr/>
        <p:txBody>
          <a:bodyPr/>
          <a:lstStyle/>
          <a:p>
            <a:fld id="{9A39B384-1846-4C17-98DB-31C851071E59}"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go through how you actually access the homesteading process online. First log</a:t>
            </a:r>
            <a:r>
              <a:rPr lang="en-US" baseline="0" dirty="0" smtClean="0"/>
              <a:t> in to your Hofstra portal account by visiting my.hofstra.edu. Once on your main page, select the Student Services tab as indicated by the picture below.</a:t>
            </a:r>
            <a:endParaRPr lang="en-US" dirty="0"/>
          </a:p>
        </p:txBody>
      </p:sp>
      <p:sp>
        <p:nvSpPr>
          <p:cNvPr id="4" name="Slide Number Placeholder 3"/>
          <p:cNvSpPr>
            <a:spLocks noGrp="1"/>
          </p:cNvSpPr>
          <p:nvPr>
            <p:ph type="sldNum" sz="quarter" idx="10"/>
          </p:nvPr>
        </p:nvSpPr>
        <p:spPr/>
        <p:txBody>
          <a:bodyPr/>
          <a:lstStyle/>
          <a:p>
            <a:fld id="{9A39B384-1846-4C17-98DB-31C851071E59}"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the Student Services tab you will see the list of different menus, select the Residential Programs Menu to continue.</a:t>
            </a:r>
            <a:endParaRPr lang="en-US" dirty="0"/>
          </a:p>
        </p:txBody>
      </p:sp>
      <p:sp>
        <p:nvSpPr>
          <p:cNvPr id="4" name="Slide Number Placeholder 3"/>
          <p:cNvSpPr>
            <a:spLocks noGrp="1"/>
          </p:cNvSpPr>
          <p:nvPr>
            <p:ph type="sldNum" sz="quarter" idx="10"/>
          </p:nvPr>
        </p:nvSpPr>
        <p:spPr/>
        <p:txBody>
          <a:bodyPr/>
          <a:lstStyle/>
          <a:p>
            <a:fld id="{9A39B384-1846-4C17-98DB-31C851071E59}"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Under our department’s menu, choose the Residential</a:t>
            </a:r>
            <a:r>
              <a:rPr lang="en-US" baseline="0" dirty="0" smtClean="0"/>
              <a:t> Programs Room Application option as seen below.</a:t>
            </a:r>
            <a:endParaRPr lang="en-US" dirty="0"/>
          </a:p>
        </p:txBody>
      </p:sp>
      <p:sp>
        <p:nvSpPr>
          <p:cNvPr id="4" name="Slide Number Placeholder 3"/>
          <p:cNvSpPr>
            <a:spLocks noGrp="1"/>
          </p:cNvSpPr>
          <p:nvPr>
            <p:ph type="sldNum" sz="quarter" idx="10"/>
          </p:nvPr>
        </p:nvSpPr>
        <p:spPr/>
        <p:txBody>
          <a:bodyPr/>
          <a:lstStyle/>
          <a:p>
            <a:fld id="{9A39B384-1846-4C17-98DB-31C851071E59}"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Verify that your name is accurate in the upper right hand corner of the screen and that the term listed is FALL 2011 and click submit.</a:t>
            </a:r>
            <a:endParaRPr lang="en-US" dirty="0"/>
          </a:p>
        </p:txBody>
      </p:sp>
      <p:sp>
        <p:nvSpPr>
          <p:cNvPr id="4" name="Slide Number Placeholder 3"/>
          <p:cNvSpPr>
            <a:spLocks noGrp="1"/>
          </p:cNvSpPr>
          <p:nvPr>
            <p:ph type="sldNum" sz="quarter" idx="10"/>
          </p:nvPr>
        </p:nvSpPr>
        <p:spPr/>
        <p:txBody>
          <a:bodyPr/>
          <a:lstStyle/>
          <a:p>
            <a:fld id="{9A39B384-1846-4C17-98DB-31C851071E59}"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important</a:t>
            </a:r>
            <a:r>
              <a:rPr lang="en-US" baseline="0" dirty="0" smtClean="0"/>
              <a:t> that you fill the space you are looking to homestead with the proper number of people required for that room. In other words, a double needs two people, a triple needs three, a suite needs four, etc. The application page will indicate to you if the space is full or if you have the ability to pull another student in. If your roommate is not returning, they must release the room so you can homestead- we will discuss this process in a later slide.</a:t>
            </a:r>
            <a:endParaRPr lang="en-US" dirty="0"/>
          </a:p>
        </p:txBody>
      </p:sp>
      <p:sp>
        <p:nvSpPr>
          <p:cNvPr id="4" name="Slide Number Placeholder 3"/>
          <p:cNvSpPr>
            <a:spLocks noGrp="1"/>
          </p:cNvSpPr>
          <p:nvPr>
            <p:ph type="sldNum" sz="quarter" idx="10"/>
          </p:nvPr>
        </p:nvSpPr>
        <p:spPr/>
        <p:txBody>
          <a:bodyPr/>
          <a:lstStyle/>
          <a:p>
            <a:fld id="{9A39B384-1846-4C17-98DB-31C851071E59}"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must</a:t>
            </a:r>
            <a:r>
              <a:rPr lang="en-US" baseline="0" dirty="0" smtClean="0"/>
              <a:t> have both the roommates complete name as well as their Hofstra identification number listed on your application and they will need to list your information on their application as well. This step is very important since it is how the system will verify that you both have chosen to live together.</a:t>
            </a:r>
            <a:endParaRPr lang="en-US" dirty="0"/>
          </a:p>
        </p:txBody>
      </p:sp>
      <p:sp>
        <p:nvSpPr>
          <p:cNvPr id="4" name="Slide Number Placeholder 3"/>
          <p:cNvSpPr>
            <a:spLocks noGrp="1"/>
          </p:cNvSpPr>
          <p:nvPr>
            <p:ph type="sldNum" sz="quarter" idx="10"/>
          </p:nvPr>
        </p:nvSpPr>
        <p:spPr/>
        <p:txBody>
          <a:bodyPr/>
          <a:lstStyle/>
          <a:p>
            <a:fld id="{9A39B384-1846-4C17-98DB-31C851071E59}"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mentioned before, if your current</a:t>
            </a:r>
            <a:r>
              <a:rPr lang="en-US" baseline="0" dirty="0" smtClean="0"/>
              <a:t> roommate is not returning and does not want to homestead the space, they will need to release the room so you can pull in other students. They can do this by simply choosing the “Not Homesteading” option in the housing application. This will need to be done even if they are not participating in the lottery process at all, it is the only way we can ensure that the space is available for others.</a:t>
            </a:r>
            <a:endParaRPr lang="en-US" dirty="0"/>
          </a:p>
        </p:txBody>
      </p:sp>
      <p:sp>
        <p:nvSpPr>
          <p:cNvPr id="4" name="Slide Number Placeholder 3"/>
          <p:cNvSpPr>
            <a:spLocks noGrp="1"/>
          </p:cNvSpPr>
          <p:nvPr>
            <p:ph type="sldNum" sz="quarter" idx="10"/>
          </p:nvPr>
        </p:nvSpPr>
        <p:spPr/>
        <p:txBody>
          <a:bodyPr/>
          <a:lstStyle/>
          <a:p>
            <a:fld id="{9A39B384-1846-4C17-98DB-31C851071E59}"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8A839227-C4D4-46E9-87A6-DF00593499C8}" type="datetimeFigureOut">
              <a:rPr lang="en-US" smtClean="0"/>
              <a:pPr/>
              <a:t>3/11/2011</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E990A52-F7CB-40CD-A7D6-13A317F5C71D}"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A839227-C4D4-46E9-87A6-DF00593499C8}" type="datetimeFigureOut">
              <a:rPr lang="en-US" smtClean="0"/>
              <a:pPr/>
              <a:t>3/11/2011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90A52-F7CB-40CD-A7D6-13A317F5C71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A839227-C4D4-46E9-87A6-DF00593499C8}" type="datetimeFigureOut">
              <a:rPr lang="en-US" smtClean="0"/>
              <a:pPr/>
              <a:t>3/11/2011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90A52-F7CB-40CD-A7D6-13A317F5C71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A839227-C4D4-46E9-87A6-DF00593499C8}" type="datetimeFigureOut">
              <a:rPr lang="en-US" smtClean="0"/>
              <a:pPr/>
              <a:t>3/11/2011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90A52-F7CB-40CD-A7D6-13A317F5C71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A839227-C4D4-46E9-87A6-DF00593499C8}" type="datetimeFigureOut">
              <a:rPr lang="en-US" smtClean="0"/>
              <a:pPr/>
              <a:t>3/11/2011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BE990A52-F7CB-40CD-A7D6-13A317F5C71D}"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A839227-C4D4-46E9-87A6-DF00593499C8}" type="datetimeFigureOut">
              <a:rPr lang="en-US" smtClean="0"/>
              <a:pPr/>
              <a:t>3/11/2011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990A52-F7CB-40CD-A7D6-13A317F5C71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A839227-C4D4-46E9-87A6-DF00593499C8}" type="datetimeFigureOut">
              <a:rPr lang="en-US" smtClean="0"/>
              <a:pPr/>
              <a:t>3/11/2011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990A52-F7CB-40CD-A7D6-13A317F5C71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A839227-C4D4-46E9-87A6-DF00593499C8}" type="datetimeFigureOut">
              <a:rPr lang="en-US" smtClean="0"/>
              <a:pPr/>
              <a:t>3/11/2011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990A52-F7CB-40CD-A7D6-13A317F5C71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839227-C4D4-46E9-87A6-DF00593499C8}" type="datetimeFigureOut">
              <a:rPr lang="en-US" smtClean="0"/>
              <a:pPr/>
              <a:t>3/11/2011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990A52-F7CB-40CD-A7D6-13A317F5C71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A839227-C4D4-46E9-87A6-DF00593499C8}" type="datetimeFigureOut">
              <a:rPr lang="en-US" smtClean="0"/>
              <a:pPr/>
              <a:t>3/11/2011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990A52-F7CB-40CD-A7D6-13A317F5C71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A839227-C4D4-46E9-87A6-DF00593499C8}" type="datetimeFigureOut">
              <a:rPr lang="en-US" smtClean="0"/>
              <a:pPr/>
              <a:t>3/11/2011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990A52-F7CB-40CD-A7D6-13A317F5C71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8A839227-C4D4-46E9-87A6-DF00593499C8}" type="datetimeFigureOut">
              <a:rPr lang="en-US" smtClean="0"/>
              <a:pPr/>
              <a:t>3/11/2011</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E990A52-F7CB-40CD-A7D6-13A317F5C71D}"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10.wav"/><Relationship Id="rId5" Type="http://schemas.openxmlformats.org/officeDocument/2006/relationships/image" Target="../media/image19.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11.wav"/><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2.wav"/><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13.wav"/><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audio" Target="../media/audio14.wav"/><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15.wav"/><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wa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3.wav"/><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4.wav"/><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5.wav"/><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6.wav"/><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audio7.wav"/><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audio8.wav"/><Relationship Id="rId5" Type="http://schemas.openxmlformats.org/officeDocument/2006/relationships/image" Target="../media/image16.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9.wav"/><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Room Selection 2011</a:t>
            </a:r>
            <a:endParaRPr lang="en-US" dirty="0"/>
          </a:p>
        </p:txBody>
      </p:sp>
      <p:sp>
        <p:nvSpPr>
          <p:cNvPr id="3" name="Subtitle 2"/>
          <p:cNvSpPr>
            <a:spLocks noGrp="1"/>
          </p:cNvSpPr>
          <p:nvPr>
            <p:ph type="subTitle" idx="1"/>
          </p:nvPr>
        </p:nvSpPr>
        <p:spPr/>
        <p:txBody>
          <a:bodyPr/>
          <a:lstStyle/>
          <a:p>
            <a:r>
              <a:rPr lang="en-US" dirty="0" smtClean="0"/>
              <a:t>Your step by step guide to Homesteading</a:t>
            </a:r>
          </a:p>
          <a:p>
            <a:endParaRPr lang="en-US" dirty="0"/>
          </a:p>
        </p:txBody>
      </p:sp>
      <p:pic>
        <p:nvPicPr>
          <p:cNvPr id="5" name="~PP2891.WAV">
            <a:hlinkClick r:id="" action="ppaction://media"/>
          </p:cNvPr>
          <p:cNvPicPr>
            <a:picLocks noRot="1" noChangeAspect="1"/>
          </p:cNvPicPr>
          <p:nvPr>
            <a:wavAudioFile r:embed="rId1" name="~PP2891.WAV"/>
          </p:nvPr>
        </p:nvPicPr>
        <p:blipFill>
          <a:blip r:embed="rId4" cstate="print"/>
          <a:stretch>
            <a:fillRect/>
          </a:stretch>
        </p:blipFill>
        <p:spPr>
          <a:xfrm>
            <a:off x="8716963" y="6430963"/>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Things to Remember When Homesteading</a:t>
            </a:r>
            <a:endParaRPr lang="en-US" dirty="0"/>
          </a:p>
        </p:txBody>
      </p:sp>
      <p:sp>
        <p:nvSpPr>
          <p:cNvPr id="3" name="Content Placeholder 2"/>
          <p:cNvSpPr>
            <a:spLocks noGrp="1"/>
          </p:cNvSpPr>
          <p:nvPr>
            <p:ph idx="1"/>
          </p:nvPr>
        </p:nvSpPr>
        <p:spPr/>
        <p:txBody>
          <a:bodyPr/>
          <a:lstStyle/>
          <a:p>
            <a:r>
              <a:rPr lang="en-US" dirty="0" smtClean="0"/>
              <a:t>As a homesteader in a suite, in order to secure a particular roommate you MUST list that individual FIRST in the specific roommate request section of the application. </a:t>
            </a:r>
          </a:p>
          <a:p>
            <a:endParaRPr lang="en-US" dirty="0"/>
          </a:p>
        </p:txBody>
      </p:sp>
      <p:pic>
        <p:nvPicPr>
          <p:cNvPr id="4" name="Picture 3"/>
          <p:cNvPicPr/>
          <p:nvPr/>
        </p:nvPicPr>
        <p:blipFill>
          <a:blip r:embed="rId4" cstate="print"/>
          <a:srcRect t="15128" r="6410" b="41795"/>
          <a:stretch>
            <a:fillRect/>
          </a:stretch>
        </p:blipFill>
        <p:spPr bwMode="auto">
          <a:xfrm>
            <a:off x="838200" y="3505200"/>
            <a:ext cx="7543800" cy="2362200"/>
          </a:xfrm>
          <a:prstGeom prst="rect">
            <a:avLst/>
          </a:prstGeom>
          <a:noFill/>
          <a:ln w="9525">
            <a:noFill/>
            <a:miter lim="800000"/>
            <a:headEnd/>
            <a:tailEnd/>
          </a:ln>
        </p:spPr>
      </p:pic>
      <p:sp>
        <p:nvSpPr>
          <p:cNvPr id="5" name="Left Arrow 4"/>
          <p:cNvSpPr/>
          <p:nvPr/>
        </p:nvSpPr>
        <p:spPr>
          <a:xfrm>
            <a:off x="6248400" y="5410200"/>
            <a:ext cx="8382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162800" y="5181600"/>
            <a:ext cx="1524000" cy="55399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000" dirty="0" smtClean="0">
                <a:solidFill>
                  <a:schemeClr val="bg1"/>
                </a:solidFill>
              </a:rPr>
              <a:t>The first person listed will be your actual roommate.</a:t>
            </a:r>
            <a:endParaRPr lang="en-US" sz="1000" dirty="0">
              <a:solidFill>
                <a:schemeClr val="bg1"/>
              </a:solidFill>
            </a:endParaRPr>
          </a:p>
        </p:txBody>
      </p:sp>
      <p:pic>
        <p:nvPicPr>
          <p:cNvPr id="8" name="~PP1066.WAV">
            <a:hlinkClick r:id="" action="ppaction://media"/>
          </p:cNvPr>
          <p:cNvPicPr>
            <a:picLocks noRot="1" noChangeAspect="1"/>
          </p:cNvPicPr>
          <p:nvPr>
            <a:wavAudioFile r:embed="rId1" name="~PP1066.WAV"/>
          </p:nvPr>
        </p:nvPicPr>
        <p:blipFill>
          <a:blip r:embed="rId5" cstate="print"/>
          <a:stretch>
            <a:fillRect/>
          </a:stretch>
        </p:blipFill>
        <p:spPr>
          <a:xfrm>
            <a:off x="8716963" y="6430963"/>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Homesteading Pull In Process</a:t>
            </a:r>
            <a:endParaRPr lang="en-US" dirty="0"/>
          </a:p>
        </p:txBody>
      </p:sp>
      <p:sp>
        <p:nvSpPr>
          <p:cNvPr id="3" name="Content Placeholder 2"/>
          <p:cNvSpPr>
            <a:spLocks noGrp="1"/>
          </p:cNvSpPr>
          <p:nvPr>
            <p:ph idx="1"/>
          </p:nvPr>
        </p:nvSpPr>
        <p:spPr/>
        <p:txBody>
          <a:bodyPr>
            <a:normAutofit/>
          </a:bodyPr>
          <a:lstStyle/>
          <a:p>
            <a:r>
              <a:rPr lang="en-US" dirty="0" smtClean="0"/>
              <a:t>During the Homesteading Process students have the ability to pull other students into their room if there is going to be a vacancy.</a:t>
            </a:r>
          </a:p>
          <a:p>
            <a:r>
              <a:rPr lang="en-US" dirty="0" smtClean="0"/>
              <a:t>For students living in Colonial Square or Nassau/Suffolk Halls, it is imperative that the student(s) being pulled into a vacant space MUST submit their Housing Application first indicating their preferred roommate and suitemates.</a:t>
            </a:r>
          </a:p>
        </p:txBody>
      </p:sp>
      <p:pic>
        <p:nvPicPr>
          <p:cNvPr id="4" name="~PP3128.WAV">
            <a:hlinkClick r:id="" action="ppaction://media"/>
          </p:cNvPr>
          <p:cNvPicPr>
            <a:picLocks noRot="1" noChangeAspect="1"/>
          </p:cNvPicPr>
          <p:nvPr>
            <a:wavAudioFile r:embed="rId1" name="~PP3128.WAV"/>
          </p:nvPr>
        </p:nvPicPr>
        <p:blipFill>
          <a:blip r:embed="rId4" cstate="print"/>
          <a:stretch>
            <a:fillRect/>
          </a:stretch>
        </p:blipFill>
        <p:spPr>
          <a:xfrm>
            <a:off x="8716963" y="6430963"/>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Once Your Homesteading/Pull In Application is Complete</a:t>
            </a:r>
            <a:endParaRPr lang="en-US" dirty="0"/>
          </a:p>
        </p:txBody>
      </p:sp>
      <p:sp>
        <p:nvSpPr>
          <p:cNvPr id="3" name="Content Placeholder 2"/>
          <p:cNvSpPr>
            <a:spLocks noGrp="1"/>
          </p:cNvSpPr>
          <p:nvPr>
            <p:ph idx="1"/>
          </p:nvPr>
        </p:nvSpPr>
        <p:spPr/>
        <p:txBody>
          <a:bodyPr/>
          <a:lstStyle/>
          <a:p>
            <a:pPr marL="548640" lvl="1" indent="-411480">
              <a:buClr>
                <a:schemeClr val="tx1">
                  <a:shade val="95000"/>
                </a:schemeClr>
              </a:buClr>
              <a:buSzPct val="65000"/>
              <a:buFont typeface="Wingdings 2"/>
              <a:buChar char=""/>
            </a:pPr>
            <a:r>
              <a:rPr lang="en-US" dirty="0" smtClean="0"/>
              <a:t>Once all students being pulled in have updated their Housing Applications the person(s) Homesteading should then update their Application indicating their preferred roommate and suitemates.</a:t>
            </a:r>
          </a:p>
          <a:p>
            <a:endParaRPr lang="en-US" dirty="0"/>
          </a:p>
        </p:txBody>
      </p:sp>
      <p:pic>
        <p:nvPicPr>
          <p:cNvPr id="10" name="Picture 9"/>
          <p:cNvPicPr/>
          <p:nvPr/>
        </p:nvPicPr>
        <p:blipFill>
          <a:blip r:embed="rId4" cstate="print"/>
          <a:srcRect t="15957" b="16667"/>
          <a:stretch>
            <a:fillRect/>
          </a:stretch>
        </p:blipFill>
        <p:spPr bwMode="auto">
          <a:xfrm>
            <a:off x="609600" y="3276600"/>
            <a:ext cx="8001000" cy="2895600"/>
          </a:xfrm>
          <a:prstGeom prst="rect">
            <a:avLst/>
          </a:prstGeom>
          <a:noFill/>
          <a:ln w="9525">
            <a:noFill/>
            <a:miter lim="800000"/>
            <a:headEnd/>
            <a:tailEnd/>
          </a:ln>
        </p:spPr>
      </p:pic>
      <p:sp>
        <p:nvSpPr>
          <p:cNvPr id="8" name="Left Arrow 7"/>
          <p:cNvSpPr/>
          <p:nvPr/>
        </p:nvSpPr>
        <p:spPr>
          <a:xfrm>
            <a:off x="5334000" y="5105400"/>
            <a:ext cx="8382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248400" y="4953000"/>
            <a:ext cx="1905000"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000" dirty="0" smtClean="0">
                <a:solidFill>
                  <a:schemeClr val="bg1"/>
                </a:solidFill>
              </a:rPr>
              <a:t>Indicates students being pulled into the room.</a:t>
            </a:r>
            <a:endParaRPr lang="en-US" sz="1000" dirty="0">
              <a:solidFill>
                <a:schemeClr val="bg1"/>
              </a:solidFill>
            </a:endParaRPr>
          </a:p>
        </p:txBody>
      </p:sp>
      <p:pic>
        <p:nvPicPr>
          <p:cNvPr id="7" name="~PP418.WAV">
            <a:hlinkClick r:id="" action="ppaction://media"/>
          </p:cNvPr>
          <p:cNvPicPr>
            <a:picLocks noRot="1" noChangeAspect="1"/>
          </p:cNvPicPr>
          <p:nvPr>
            <a:wavAudioFile r:embed="rId1" name="~PP418.WAV"/>
          </p:nvPr>
        </p:nvPicPr>
        <p:blipFill>
          <a:blip r:embed="rId5" cstate="print"/>
          <a:stretch>
            <a:fillRect/>
          </a:stretch>
        </p:blipFill>
        <p:spPr>
          <a:xfrm>
            <a:off x="8716963" y="6430963"/>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Submission</a:t>
            </a:r>
            <a:endParaRPr lang="en-US" dirty="0"/>
          </a:p>
        </p:txBody>
      </p:sp>
      <p:sp>
        <p:nvSpPr>
          <p:cNvPr id="3" name="Content Placeholder 2"/>
          <p:cNvSpPr>
            <a:spLocks noGrp="1"/>
          </p:cNvSpPr>
          <p:nvPr>
            <p:ph idx="1"/>
          </p:nvPr>
        </p:nvSpPr>
        <p:spPr>
          <a:xfrm>
            <a:off x="457200" y="1219200"/>
            <a:ext cx="8229600" cy="5090160"/>
          </a:xfrm>
        </p:spPr>
        <p:txBody>
          <a:bodyPr/>
          <a:lstStyle/>
          <a:p>
            <a:r>
              <a:rPr lang="en-US" dirty="0" smtClean="0"/>
              <a:t>By clicking the “I Agree” button you are agreeing to “The Residential Living Agreement”, “The Living Factor” and “The Code of Community Standards”. </a:t>
            </a:r>
            <a:endParaRPr lang="en-US" dirty="0"/>
          </a:p>
        </p:txBody>
      </p:sp>
      <p:pic>
        <p:nvPicPr>
          <p:cNvPr id="4" name="Picture 3"/>
          <p:cNvPicPr/>
          <p:nvPr/>
        </p:nvPicPr>
        <p:blipFill>
          <a:blip r:embed="rId4" cstate="print"/>
          <a:srcRect t="39384" r="3093" b="14383"/>
          <a:stretch>
            <a:fillRect/>
          </a:stretch>
        </p:blipFill>
        <p:spPr bwMode="auto">
          <a:xfrm>
            <a:off x="685800" y="3048000"/>
            <a:ext cx="7772400" cy="2667000"/>
          </a:xfrm>
          <a:prstGeom prst="rect">
            <a:avLst/>
          </a:prstGeom>
          <a:noFill/>
          <a:ln w="9525">
            <a:noFill/>
            <a:miter lim="800000"/>
            <a:headEnd/>
            <a:tailEnd/>
          </a:ln>
        </p:spPr>
      </p:pic>
      <p:sp>
        <p:nvSpPr>
          <p:cNvPr id="5" name="Left Arrow 4"/>
          <p:cNvSpPr/>
          <p:nvPr/>
        </p:nvSpPr>
        <p:spPr>
          <a:xfrm>
            <a:off x="1600200" y="4572000"/>
            <a:ext cx="11430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P2380.WAV">
            <a:hlinkClick r:id="" action="ppaction://media"/>
          </p:cNvPr>
          <p:cNvPicPr>
            <a:picLocks noRot="1" noChangeAspect="1"/>
          </p:cNvPicPr>
          <p:nvPr>
            <a:wavAudioFile r:embed="rId1" name="~PP2380.WAV"/>
          </p:nvPr>
        </p:nvPicPr>
        <p:blipFill>
          <a:blip r:embed="rId5" cstate="print"/>
          <a:stretch>
            <a:fillRect/>
          </a:stretch>
        </p:blipFill>
        <p:spPr>
          <a:xfrm>
            <a:off x="8716963" y="6430963"/>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Notification</a:t>
            </a:r>
            <a:endParaRPr lang="en-US" dirty="0"/>
          </a:p>
        </p:txBody>
      </p:sp>
      <p:sp>
        <p:nvSpPr>
          <p:cNvPr id="3" name="Content Placeholder 2"/>
          <p:cNvSpPr>
            <a:spLocks noGrp="1"/>
          </p:cNvSpPr>
          <p:nvPr>
            <p:ph idx="1"/>
          </p:nvPr>
        </p:nvSpPr>
        <p:spPr>
          <a:xfrm>
            <a:off x="457200" y="1295400"/>
            <a:ext cx="8229600" cy="5013960"/>
          </a:xfrm>
        </p:spPr>
        <p:txBody>
          <a:bodyPr/>
          <a:lstStyle/>
          <a:p>
            <a:r>
              <a:rPr lang="en-US" dirty="0" smtClean="0"/>
              <a:t>All parties involved will receive a confirmation email to their </a:t>
            </a:r>
            <a:r>
              <a:rPr lang="en-US" dirty="0" err="1" smtClean="0"/>
              <a:t>Hofstra</a:t>
            </a:r>
            <a:r>
              <a:rPr lang="en-US" dirty="0" smtClean="0"/>
              <a:t> Pride account within minutes of homesteading or being pulled into a room/suite.</a:t>
            </a:r>
          </a:p>
        </p:txBody>
      </p:sp>
      <p:pic>
        <p:nvPicPr>
          <p:cNvPr id="4" name="Picture 3"/>
          <p:cNvPicPr/>
          <p:nvPr/>
        </p:nvPicPr>
        <p:blipFill>
          <a:blip r:embed="rId4" cstate="print"/>
          <a:srcRect l="2564" t="34968" r="3846" b="6406"/>
          <a:stretch>
            <a:fillRect/>
          </a:stretch>
        </p:blipFill>
        <p:spPr bwMode="auto">
          <a:xfrm>
            <a:off x="609600" y="3048000"/>
            <a:ext cx="5562600" cy="2971800"/>
          </a:xfrm>
          <a:prstGeom prst="rect">
            <a:avLst/>
          </a:prstGeom>
          <a:ln>
            <a:noFill/>
          </a:ln>
          <a:effectLst>
            <a:outerShdw blurRad="190500" algn="tl" rotWithShape="0">
              <a:srgbClr val="000000">
                <a:alpha val="70000"/>
              </a:srgbClr>
            </a:outerShdw>
          </a:effectLst>
        </p:spPr>
      </p:pic>
      <p:pic>
        <p:nvPicPr>
          <p:cNvPr id="5" name="Picture 4"/>
          <p:cNvPicPr/>
          <p:nvPr/>
        </p:nvPicPr>
        <p:blipFill>
          <a:blip r:embed="rId5" cstate="print"/>
          <a:srcRect l="1282" t="34968" r="3846" b="3400"/>
          <a:stretch>
            <a:fillRect/>
          </a:stretch>
        </p:blipFill>
        <p:spPr bwMode="auto">
          <a:xfrm>
            <a:off x="3124200" y="3581400"/>
            <a:ext cx="5638800" cy="3124200"/>
          </a:xfrm>
          <a:prstGeom prst="rect">
            <a:avLst/>
          </a:prstGeom>
          <a:ln>
            <a:noFill/>
          </a:ln>
          <a:effectLst>
            <a:outerShdw blurRad="190500" algn="tl" rotWithShape="0">
              <a:srgbClr val="000000">
                <a:alpha val="70000"/>
              </a:srgbClr>
            </a:outerShdw>
          </a:effectLst>
        </p:spPr>
      </p:pic>
      <p:pic>
        <p:nvPicPr>
          <p:cNvPr id="6" name="~PP2478.WAV">
            <a:hlinkClick r:id="" action="ppaction://media"/>
          </p:cNvPr>
          <p:cNvPicPr>
            <a:picLocks noRot="1" noChangeAspect="1"/>
          </p:cNvPicPr>
          <p:nvPr>
            <a:wavAudioFile r:embed="rId1" name="~PP2478.WAV"/>
          </p:nvPr>
        </p:nvPicPr>
        <p:blipFill>
          <a:blip r:embed="rId6" cstate="print"/>
          <a:stretch>
            <a:fillRect/>
          </a:stretch>
        </p:blipFill>
        <p:spPr>
          <a:xfrm>
            <a:off x="8716963" y="6430963"/>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Final Notification</a:t>
            </a:r>
            <a:endParaRPr lang="en-US" dirty="0"/>
          </a:p>
        </p:txBody>
      </p:sp>
      <p:sp>
        <p:nvSpPr>
          <p:cNvPr id="3" name="Content Placeholder 2"/>
          <p:cNvSpPr>
            <a:spLocks noGrp="1"/>
          </p:cNvSpPr>
          <p:nvPr>
            <p:ph idx="1"/>
          </p:nvPr>
        </p:nvSpPr>
        <p:spPr/>
        <p:txBody>
          <a:bodyPr/>
          <a:lstStyle/>
          <a:p>
            <a:r>
              <a:rPr lang="en-US" dirty="0" smtClean="0"/>
              <a:t>Students will not have the ability to access their Housing Applications to make any changes once they have selected a room for the upcoming academic year.</a:t>
            </a:r>
          </a:p>
          <a:p>
            <a:endParaRPr lang="en-US" dirty="0"/>
          </a:p>
        </p:txBody>
      </p:sp>
      <p:pic>
        <p:nvPicPr>
          <p:cNvPr id="4" name="Picture 3"/>
          <p:cNvPicPr/>
          <p:nvPr/>
        </p:nvPicPr>
        <p:blipFill>
          <a:blip r:embed="rId4" cstate="print"/>
          <a:srcRect t="17121" b="31517"/>
          <a:stretch>
            <a:fillRect/>
          </a:stretch>
        </p:blipFill>
        <p:spPr bwMode="auto">
          <a:xfrm>
            <a:off x="838200" y="3733800"/>
            <a:ext cx="7543800" cy="2514600"/>
          </a:xfrm>
          <a:prstGeom prst="rect">
            <a:avLst/>
          </a:prstGeom>
          <a:noFill/>
          <a:ln w="9525">
            <a:noFill/>
            <a:miter lim="800000"/>
            <a:headEnd/>
            <a:tailEnd/>
          </a:ln>
        </p:spPr>
      </p:pic>
      <p:pic>
        <p:nvPicPr>
          <p:cNvPr id="6" name="~PP558.WAV">
            <a:hlinkClick r:id="" action="ppaction://media"/>
          </p:cNvPr>
          <p:cNvPicPr>
            <a:picLocks noRot="1" noChangeAspect="1"/>
          </p:cNvPicPr>
          <p:nvPr>
            <a:wavAudioFile r:embed="rId1" name="~PP558.WAV"/>
          </p:nvPr>
        </p:nvPicPr>
        <p:blipFill>
          <a:blip r:embed="rId5" cstate="print"/>
          <a:stretch>
            <a:fillRect/>
          </a:stretch>
        </p:blipFill>
        <p:spPr>
          <a:xfrm>
            <a:off x="8716963" y="6430963"/>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Things to do Prior to Participating in Homesteading</a:t>
            </a:r>
            <a:endParaRPr lang="en-US" dirty="0"/>
          </a:p>
        </p:txBody>
      </p:sp>
      <p:sp>
        <p:nvSpPr>
          <p:cNvPr id="3" name="Content Placeholder 2"/>
          <p:cNvSpPr>
            <a:spLocks noGrp="1"/>
          </p:cNvSpPr>
          <p:nvPr>
            <p:ph idx="1"/>
          </p:nvPr>
        </p:nvSpPr>
        <p:spPr>
          <a:xfrm>
            <a:off x="457200" y="1600200"/>
            <a:ext cx="8229600" cy="2362200"/>
          </a:xfrm>
        </p:spPr>
        <p:txBody>
          <a:bodyPr>
            <a:normAutofit fontScale="77500" lnSpcReduction="20000"/>
          </a:bodyPr>
          <a:lstStyle/>
          <a:p>
            <a:r>
              <a:rPr lang="en-US" dirty="0" smtClean="0"/>
              <a:t>Pay your $300 Housing Deposit</a:t>
            </a:r>
          </a:p>
          <a:p>
            <a:r>
              <a:rPr lang="en-US" dirty="0" smtClean="0"/>
              <a:t>Complete Housing Application</a:t>
            </a:r>
          </a:p>
          <a:p>
            <a:r>
              <a:rPr lang="en-US" dirty="0" smtClean="0"/>
              <a:t>Indicate on your Housing Application one of the following:</a:t>
            </a:r>
          </a:p>
          <a:p>
            <a:pPr lvl="1"/>
            <a:r>
              <a:rPr lang="en-US" dirty="0" smtClean="0"/>
              <a:t>I wish to be Randomly Assigned</a:t>
            </a:r>
          </a:p>
          <a:p>
            <a:pPr lvl="1"/>
            <a:r>
              <a:rPr lang="en-US" dirty="0" smtClean="0"/>
              <a:t>I intend to Homestead</a:t>
            </a:r>
          </a:p>
          <a:p>
            <a:pPr lvl="1"/>
            <a:r>
              <a:rPr lang="en-US" dirty="0" smtClean="0"/>
              <a:t>I intend to be pulled in</a:t>
            </a:r>
          </a:p>
          <a:p>
            <a:pPr lvl="1"/>
            <a:r>
              <a:rPr lang="en-US" dirty="0" smtClean="0"/>
              <a:t>I do not wish to Homestead</a:t>
            </a:r>
          </a:p>
          <a:p>
            <a:pPr lvl="1"/>
            <a:endParaRPr lang="en-US" dirty="0" smtClean="0"/>
          </a:p>
          <a:p>
            <a:endParaRPr lang="en-US" dirty="0"/>
          </a:p>
        </p:txBody>
      </p:sp>
      <p:pic>
        <p:nvPicPr>
          <p:cNvPr id="4" name="Picture 3"/>
          <p:cNvPicPr/>
          <p:nvPr/>
        </p:nvPicPr>
        <p:blipFill>
          <a:blip r:embed="rId4" cstate="print"/>
          <a:srcRect t="39890" r="6383" b="31985"/>
          <a:stretch>
            <a:fillRect/>
          </a:stretch>
        </p:blipFill>
        <p:spPr bwMode="auto">
          <a:xfrm>
            <a:off x="838200" y="5105400"/>
            <a:ext cx="7543800" cy="1295400"/>
          </a:xfrm>
          <a:prstGeom prst="rect">
            <a:avLst/>
          </a:prstGeom>
          <a:noFill/>
          <a:ln w="9525">
            <a:noFill/>
            <a:miter lim="800000"/>
            <a:headEnd/>
            <a:tailEnd/>
          </a:ln>
        </p:spPr>
      </p:pic>
      <p:sp>
        <p:nvSpPr>
          <p:cNvPr id="5" name="Left Arrow 4"/>
          <p:cNvSpPr/>
          <p:nvPr/>
        </p:nvSpPr>
        <p:spPr>
          <a:xfrm>
            <a:off x="7239000" y="6019800"/>
            <a:ext cx="1600200"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p:nvPr/>
        </p:nvPicPr>
        <p:blipFill>
          <a:blip r:embed="rId5" cstate="print"/>
          <a:srcRect l="2083" t="70850" r="4167" b="10931"/>
          <a:stretch>
            <a:fillRect/>
          </a:stretch>
        </p:blipFill>
        <p:spPr bwMode="auto">
          <a:xfrm>
            <a:off x="838200" y="3886200"/>
            <a:ext cx="7543800" cy="838200"/>
          </a:xfrm>
          <a:prstGeom prst="rect">
            <a:avLst/>
          </a:prstGeom>
          <a:noFill/>
          <a:ln w="9525">
            <a:noFill/>
            <a:miter lim="800000"/>
            <a:headEnd/>
            <a:tailEnd/>
          </a:ln>
        </p:spPr>
      </p:pic>
      <p:sp>
        <p:nvSpPr>
          <p:cNvPr id="7" name="Left Arrow 6"/>
          <p:cNvSpPr/>
          <p:nvPr/>
        </p:nvSpPr>
        <p:spPr>
          <a:xfrm>
            <a:off x="3200400" y="4267200"/>
            <a:ext cx="11430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495800" y="4114800"/>
            <a:ext cx="2667000"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000" dirty="0" smtClean="0">
                <a:solidFill>
                  <a:schemeClr val="bg1"/>
                </a:solidFill>
              </a:rPr>
              <a:t>If you have decided not to homestead your current room and select to be randomly assigned a new room by the Office of Residential Programs  check off “Yes”.</a:t>
            </a:r>
            <a:endParaRPr lang="en-US" sz="1000" dirty="0">
              <a:solidFill>
                <a:schemeClr val="bg1"/>
              </a:solidFill>
            </a:endParaRPr>
          </a:p>
        </p:txBody>
      </p:sp>
      <p:pic>
        <p:nvPicPr>
          <p:cNvPr id="13" name="~PP281.WAV">
            <a:hlinkClick r:id="" action="ppaction://media"/>
          </p:cNvPr>
          <p:cNvPicPr>
            <a:picLocks noRot="1" noChangeAspect="1"/>
          </p:cNvPicPr>
          <p:nvPr>
            <a:wavAudioFile r:embed="rId1" name="~PP281.WAV"/>
          </p:nvPr>
        </p:nvPicPr>
        <p:blipFill>
          <a:blip r:embed="rId6" cstate="print"/>
          <a:stretch>
            <a:fillRect/>
          </a:stretch>
        </p:blipFill>
        <p:spPr>
          <a:xfrm>
            <a:off x="8716963" y="6430963"/>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Homestead Your Current Room</a:t>
            </a:r>
            <a:endParaRPr lang="en-US" dirty="0"/>
          </a:p>
        </p:txBody>
      </p:sp>
      <p:sp>
        <p:nvSpPr>
          <p:cNvPr id="3" name="Content Placeholder 2"/>
          <p:cNvSpPr>
            <a:spLocks noGrp="1"/>
          </p:cNvSpPr>
          <p:nvPr>
            <p:ph idx="1"/>
          </p:nvPr>
        </p:nvSpPr>
        <p:spPr/>
        <p:txBody>
          <a:bodyPr/>
          <a:lstStyle/>
          <a:p>
            <a:pPr marL="651510" indent="-514350">
              <a:buAutoNum type="arabicPeriod"/>
            </a:pPr>
            <a:r>
              <a:rPr lang="en-US" dirty="0" smtClean="0"/>
              <a:t>Log onto</a:t>
            </a:r>
            <a:r>
              <a:rPr lang="en-US" dirty="0" smtClean="0">
                <a:solidFill>
                  <a:srgbClr val="FF0000"/>
                </a:solidFill>
              </a:rPr>
              <a:t> </a:t>
            </a:r>
            <a:r>
              <a:rPr lang="en-US" u="sng" dirty="0" smtClean="0">
                <a:solidFill>
                  <a:srgbClr val="000099"/>
                </a:solidFill>
              </a:rPr>
              <a:t>my.hofstra.edu</a:t>
            </a:r>
          </a:p>
          <a:p>
            <a:pPr marL="651510" indent="-514350">
              <a:buAutoNum type="arabicPeriod"/>
            </a:pPr>
            <a:r>
              <a:rPr lang="en-US" dirty="0" smtClean="0"/>
              <a:t>Select “Student Services” button</a:t>
            </a:r>
          </a:p>
          <a:p>
            <a:endParaRPr lang="en-US" dirty="0"/>
          </a:p>
        </p:txBody>
      </p:sp>
      <p:pic>
        <p:nvPicPr>
          <p:cNvPr id="4" name="Picture 3"/>
          <p:cNvPicPr/>
          <p:nvPr/>
        </p:nvPicPr>
        <p:blipFill>
          <a:blip r:embed="rId4" cstate="print"/>
          <a:srcRect t="17422" r="1961" b="32056"/>
          <a:stretch>
            <a:fillRect/>
          </a:stretch>
        </p:blipFill>
        <p:spPr bwMode="auto">
          <a:xfrm>
            <a:off x="914400" y="3048000"/>
            <a:ext cx="7620000" cy="2209800"/>
          </a:xfrm>
          <a:prstGeom prst="rect">
            <a:avLst/>
          </a:prstGeom>
          <a:noFill/>
          <a:ln w="9525">
            <a:noFill/>
            <a:miter lim="800000"/>
            <a:headEnd/>
            <a:tailEnd/>
          </a:ln>
        </p:spPr>
      </p:pic>
      <p:sp>
        <p:nvSpPr>
          <p:cNvPr id="5" name="Left Arrow 4"/>
          <p:cNvSpPr/>
          <p:nvPr/>
        </p:nvSpPr>
        <p:spPr>
          <a:xfrm>
            <a:off x="2286000" y="3352800"/>
            <a:ext cx="11430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P2935.WAV">
            <a:hlinkClick r:id="" action="ppaction://media"/>
          </p:cNvPr>
          <p:cNvPicPr>
            <a:picLocks noRot="1" noChangeAspect="1"/>
          </p:cNvPicPr>
          <p:nvPr>
            <a:wavAudioFile r:embed="rId1" name="~PP2935.WAV"/>
          </p:nvPr>
        </p:nvPicPr>
        <p:blipFill>
          <a:blip r:embed="rId5" cstate="print"/>
          <a:stretch>
            <a:fillRect/>
          </a:stretch>
        </p:blipFill>
        <p:spPr>
          <a:xfrm>
            <a:off x="8716963" y="6430963"/>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Homestead Your Current Room</a:t>
            </a:r>
            <a:endParaRPr lang="en-US" dirty="0"/>
          </a:p>
        </p:txBody>
      </p:sp>
      <p:sp>
        <p:nvSpPr>
          <p:cNvPr id="3" name="Content Placeholder 2"/>
          <p:cNvSpPr>
            <a:spLocks noGrp="1"/>
          </p:cNvSpPr>
          <p:nvPr>
            <p:ph idx="1"/>
          </p:nvPr>
        </p:nvSpPr>
        <p:spPr/>
        <p:txBody>
          <a:bodyPr/>
          <a:lstStyle/>
          <a:p>
            <a:pPr>
              <a:buNone/>
            </a:pPr>
            <a:r>
              <a:rPr lang="en-US" dirty="0" smtClean="0"/>
              <a:t>3.  Select “Residential Programs” Menu</a:t>
            </a:r>
            <a:endParaRPr lang="en-US" dirty="0"/>
          </a:p>
        </p:txBody>
      </p:sp>
      <p:pic>
        <p:nvPicPr>
          <p:cNvPr id="4" name="Picture 3"/>
          <p:cNvPicPr/>
          <p:nvPr/>
        </p:nvPicPr>
        <p:blipFill>
          <a:blip r:embed="rId4" cstate="print"/>
          <a:srcRect t="17730" b="25532"/>
          <a:stretch>
            <a:fillRect/>
          </a:stretch>
        </p:blipFill>
        <p:spPr bwMode="auto">
          <a:xfrm>
            <a:off x="914400" y="2590800"/>
            <a:ext cx="7162800" cy="2438400"/>
          </a:xfrm>
          <a:prstGeom prst="rect">
            <a:avLst/>
          </a:prstGeom>
          <a:noFill/>
          <a:ln w="9525">
            <a:noFill/>
            <a:miter lim="800000"/>
            <a:headEnd/>
            <a:tailEnd/>
          </a:ln>
        </p:spPr>
      </p:pic>
      <p:sp>
        <p:nvSpPr>
          <p:cNvPr id="5" name="Left Arrow 4"/>
          <p:cNvSpPr/>
          <p:nvPr/>
        </p:nvSpPr>
        <p:spPr>
          <a:xfrm>
            <a:off x="5562600" y="3581400"/>
            <a:ext cx="11430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P2879.WAV">
            <a:hlinkClick r:id="" action="ppaction://media"/>
          </p:cNvPr>
          <p:cNvPicPr>
            <a:picLocks noRot="1" noChangeAspect="1"/>
          </p:cNvPicPr>
          <p:nvPr>
            <a:wavAudioFile r:embed="rId1" name="~PP2879.WAV"/>
          </p:nvPr>
        </p:nvPicPr>
        <p:blipFill>
          <a:blip r:embed="rId5" cstate="print"/>
          <a:stretch>
            <a:fillRect/>
          </a:stretch>
        </p:blipFill>
        <p:spPr>
          <a:xfrm>
            <a:off x="8716963" y="6430963"/>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Homestead Your Current Room</a:t>
            </a:r>
            <a:endParaRPr lang="en-US" dirty="0"/>
          </a:p>
        </p:txBody>
      </p:sp>
      <p:sp>
        <p:nvSpPr>
          <p:cNvPr id="3" name="Content Placeholder 2"/>
          <p:cNvSpPr>
            <a:spLocks noGrp="1"/>
          </p:cNvSpPr>
          <p:nvPr>
            <p:ph idx="1"/>
          </p:nvPr>
        </p:nvSpPr>
        <p:spPr/>
        <p:txBody>
          <a:bodyPr/>
          <a:lstStyle/>
          <a:p>
            <a:pPr>
              <a:buNone/>
            </a:pPr>
            <a:r>
              <a:rPr lang="en-US" dirty="0" smtClean="0"/>
              <a:t>4.  Select “Residential Programs Room Application”</a:t>
            </a:r>
            <a:endParaRPr lang="en-US" dirty="0"/>
          </a:p>
        </p:txBody>
      </p:sp>
      <p:pic>
        <p:nvPicPr>
          <p:cNvPr id="4" name="Picture 3"/>
          <p:cNvPicPr/>
          <p:nvPr/>
        </p:nvPicPr>
        <p:blipFill>
          <a:blip r:embed="rId4" cstate="print"/>
          <a:srcRect t="17730" b="16667"/>
          <a:stretch>
            <a:fillRect/>
          </a:stretch>
        </p:blipFill>
        <p:spPr bwMode="auto">
          <a:xfrm>
            <a:off x="914400" y="2667000"/>
            <a:ext cx="7162800" cy="2819400"/>
          </a:xfrm>
          <a:prstGeom prst="rect">
            <a:avLst/>
          </a:prstGeom>
          <a:noFill/>
          <a:ln w="9525">
            <a:noFill/>
            <a:miter lim="800000"/>
            <a:headEnd/>
            <a:tailEnd/>
          </a:ln>
        </p:spPr>
      </p:pic>
      <p:sp>
        <p:nvSpPr>
          <p:cNvPr id="5" name="Left Arrow 4"/>
          <p:cNvSpPr/>
          <p:nvPr/>
        </p:nvSpPr>
        <p:spPr>
          <a:xfrm>
            <a:off x="3124200" y="4038600"/>
            <a:ext cx="11430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P649.WAV">
            <a:hlinkClick r:id="" action="ppaction://media"/>
          </p:cNvPr>
          <p:cNvPicPr>
            <a:picLocks noRot="1" noChangeAspect="1"/>
          </p:cNvPicPr>
          <p:nvPr>
            <a:wavAudioFile r:embed="rId1" name="~PP649.WAV"/>
          </p:nvPr>
        </p:nvPicPr>
        <p:blipFill>
          <a:blip r:embed="rId5" cstate="print"/>
          <a:stretch>
            <a:fillRect/>
          </a:stretch>
        </p:blipFill>
        <p:spPr>
          <a:xfrm>
            <a:off x="8716963" y="6430963"/>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Homestead Your Current Room</a:t>
            </a:r>
            <a:endParaRPr lang="en-US" dirty="0"/>
          </a:p>
        </p:txBody>
      </p:sp>
      <p:sp>
        <p:nvSpPr>
          <p:cNvPr id="3" name="Content Placeholder 2"/>
          <p:cNvSpPr>
            <a:spLocks noGrp="1"/>
          </p:cNvSpPr>
          <p:nvPr>
            <p:ph idx="1"/>
          </p:nvPr>
        </p:nvSpPr>
        <p:spPr/>
        <p:txBody>
          <a:bodyPr/>
          <a:lstStyle/>
          <a:p>
            <a:pPr>
              <a:buNone/>
            </a:pPr>
            <a:r>
              <a:rPr lang="en-US" dirty="0" smtClean="0"/>
              <a:t>5.  Click Submit and follow the instructions to complete the Student Housing Application</a:t>
            </a:r>
            <a:endParaRPr lang="en-US" dirty="0"/>
          </a:p>
        </p:txBody>
      </p:sp>
      <p:pic>
        <p:nvPicPr>
          <p:cNvPr id="4" name="Picture 3"/>
          <p:cNvPicPr/>
          <p:nvPr/>
        </p:nvPicPr>
        <p:blipFill>
          <a:blip r:embed="rId4" cstate="print"/>
          <a:srcRect t="16026" b="27884"/>
          <a:stretch>
            <a:fillRect/>
          </a:stretch>
        </p:blipFill>
        <p:spPr bwMode="auto">
          <a:xfrm>
            <a:off x="609600" y="2667000"/>
            <a:ext cx="7848600" cy="2667000"/>
          </a:xfrm>
          <a:prstGeom prst="rect">
            <a:avLst/>
          </a:prstGeom>
          <a:noFill/>
          <a:ln w="9525">
            <a:noFill/>
            <a:miter lim="800000"/>
            <a:headEnd/>
            <a:tailEnd/>
          </a:ln>
        </p:spPr>
      </p:pic>
      <p:sp>
        <p:nvSpPr>
          <p:cNvPr id="5" name="Left Arrow 4"/>
          <p:cNvSpPr/>
          <p:nvPr/>
        </p:nvSpPr>
        <p:spPr>
          <a:xfrm>
            <a:off x="1524000" y="4114800"/>
            <a:ext cx="11430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P2013.WAV">
            <a:hlinkClick r:id="" action="ppaction://media"/>
          </p:cNvPr>
          <p:cNvPicPr>
            <a:picLocks noRot="1" noChangeAspect="1"/>
          </p:cNvPicPr>
          <p:nvPr>
            <a:wavAudioFile r:embed="rId1" name="~PP2013.WAV"/>
          </p:nvPr>
        </p:nvPicPr>
        <p:blipFill>
          <a:blip r:embed="rId5" cstate="print"/>
          <a:stretch>
            <a:fillRect/>
          </a:stretch>
        </p:blipFill>
        <p:spPr>
          <a:xfrm>
            <a:off x="8716963" y="6430963"/>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Things to Remember When Homesteading</a:t>
            </a:r>
            <a:endParaRPr lang="en-US" dirty="0"/>
          </a:p>
        </p:txBody>
      </p:sp>
      <p:sp>
        <p:nvSpPr>
          <p:cNvPr id="3" name="Content Placeholder 2"/>
          <p:cNvSpPr>
            <a:spLocks noGrp="1"/>
          </p:cNvSpPr>
          <p:nvPr>
            <p:ph idx="1"/>
          </p:nvPr>
        </p:nvSpPr>
        <p:spPr/>
        <p:txBody>
          <a:bodyPr>
            <a:normAutofit/>
          </a:bodyPr>
          <a:lstStyle/>
          <a:p>
            <a:r>
              <a:rPr lang="en-US" dirty="0" smtClean="0"/>
              <a:t>Room MUST be filled to capacity </a:t>
            </a:r>
          </a:p>
          <a:p>
            <a:pPr lvl="1"/>
            <a:r>
              <a:rPr lang="en-US" dirty="0" smtClean="0"/>
              <a:t>If you want to live in a double room you MUST also select a roommate.</a:t>
            </a:r>
          </a:p>
          <a:p>
            <a:endParaRPr lang="en-US" dirty="0"/>
          </a:p>
        </p:txBody>
      </p:sp>
      <p:pic>
        <p:nvPicPr>
          <p:cNvPr id="4" name="Picture 3"/>
          <p:cNvPicPr/>
          <p:nvPr/>
        </p:nvPicPr>
        <p:blipFill>
          <a:blip r:embed="rId4" cstate="print"/>
          <a:srcRect t="14191" r="1136" b="5987"/>
          <a:stretch>
            <a:fillRect/>
          </a:stretch>
        </p:blipFill>
        <p:spPr bwMode="auto">
          <a:xfrm>
            <a:off x="838200" y="2895600"/>
            <a:ext cx="6858000" cy="3657600"/>
          </a:xfrm>
          <a:prstGeom prst="rect">
            <a:avLst/>
          </a:prstGeom>
          <a:noFill/>
          <a:ln w="9525">
            <a:noFill/>
            <a:miter lim="800000"/>
            <a:headEnd/>
            <a:tailEnd/>
          </a:ln>
        </p:spPr>
      </p:pic>
      <p:sp>
        <p:nvSpPr>
          <p:cNvPr id="6" name="Left Arrow 5"/>
          <p:cNvSpPr/>
          <p:nvPr/>
        </p:nvSpPr>
        <p:spPr>
          <a:xfrm>
            <a:off x="5791200" y="4495800"/>
            <a:ext cx="6858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553200" y="4267200"/>
            <a:ext cx="1524000"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000" dirty="0" smtClean="0">
                <a:solidFill>
                  <a:schemeClr val="bg1"/>
                </a:solidFill>
              </a:rPr>
              <a:t>Indicates that the room is currently full and no student can be pulled in.</a:t>
            </a:r>
            <a:endParaRPr lang="en-US" sz="1000" dirty="0">
              <a:solidFill>
                <a:schemeClr val="bg1"/>
              </a:solidFill>
            </a:endParaRPr>
          </a:p>
        </p:txBody>
      </p:sp>
      <p:sp>
        <p:nvSpPr>
          <p:cNvPr id="9" name="Left Arrow 8"/>
          <p:cNvSpPr/>
          <p:nvPr/>
        </p:nvSpPr>
        <p:spPr>
          <a:xfrm>
            <a:off x="3657600" y="4800600"/>
            <a:ext cx="6858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419600" y="4724400"/>
            <a:ext cx="1752600" cy="24622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000" dirty="0" smtClean="0">
                <a:solidFill>
                  <a:schemeClr val="bg1"/>
                </a:solidFill>
              </a:rPr>
              <a:t>Indicates current residents.</a:t>
            </a:r>
            <a:endParaRPr lang="en-US" sz="1000" dirty="0">
              <a:solidFill>
                <a:schemeClr val="bg1"/>
              </a:solidFill>
            </a:endParaRPr>
          </a:p>
        </p:txBody>
      </p:sp>
      <p:pic>
        <p:nvPicPr>
          <p:cNvPr id="11" name="~PP2017.WAV">
            <a:hlinkClick r:id="" action="ppaction://media"/>
          </p:cNvPr>
          <p:cNvPicPr>
            <a:picLocks noRot="1" noChangeAspect="1"/>
          </p:cNvPicPr>
          <p:nvPr>
            <a:wavAudioFile r:embed="rId1" name="~PP2017.WAV"/>
          </p:nvPr>
        </p:nvPicPr>
        <p:blipFill>
          <a:blip r:embed="rId5" cstate="print"/>
          <a:stretch>
            <a:fillRect/>
          </a:stretch>
        </p:blipFill>
        <p:spPr>
          <a:xfrm>
            <a:off x="8716963" y="6430963"/>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Things to Remember When Homesteading</a:t>
            </a:r>
            <a:endParaRPr lang="en-US" dirty="0"/>
          </a:p>
        </p:txBody>
      </p:sp>
      <p:sp>
        <p:nvSpPr>
          <p:cNvPr id="3" name="Content Placeholder 2"/>
          <p:cNvSpPr>
            <a:spLocks noGrp="1"/>
          </p:cNvSpPr>
          <p:nvPr>
            <p:ph idx="1"/>
          </p:nvPr>
        </p:nvSpPr>
        <p:spPr/>
        <p:txBody>
          <a:bodyPr/>
          <a:lstStyle/>
          <a:p>
            <a:r>
              <a:rPr lang="en-US" dirty="0" smtClean="0"/>
              <a:t>Have your roommate list your name and Hofstra ID # on their application as well.</a:t>
            </a:r>
          </a:p>
          <a:p>
            <a:endParaRPr lang="en-US" dirty="0"/>
          </a:p>
        </p:txBody>
      </p:sp>
      <p:pic>
        <p:nvPicPr>
          <p:cNvPr id="4" name="Picture 3"/>
          <p:cNvPicPr/>
          <p:nvPr/>
        </p:nvPicPr>
        <p:blipFill>
          <a:blip r:embed="rId4" cstate="print"/>
          <a:srcRect t="14191" r="1136" b="5987"/>
          <a:stretch>
            <a:fillRect/>
          </a:stretch>
        </p:blipFill>
        <p:spPr bwMode="auto">
          <a:xfrm>
            <a:off x="990600" y="2590800"/>
            <a:ext cx="6858000" cy="3657600"/>
          </a:xfrm>
          <a:prstGeom prst="rect">
            <a:avLst/>
          </a:prstGeom>
          <a:noFill/>
          <a:ln w="9525">
            <a:noFill/>
            <a:miter lim="800000"/>
            <a:headEnd/>
            <a:tailEnd/>
          </a:ln>
        </p:spPr>
      </p:pic>
      <p:sp>
        <p:nvSpPr>
          <p:cNvPr id="5" name="Left Arrow 4"/>
          <p:cNvSpPr/>
          <p:nvPr/>
        </p:nvSpPr>
        <p:spPr>
          <a:xfrm>
            <a:off x="5715000" y="5257800"/>
            <a:ext cx="8382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629400" y="5181600"/>
            <a:ext cx="1752600" cy="24622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000" dirty="0" smtClean="0">
                <a:solidFill>
                  <a:schemeClr val="bg1"/>
                </a:solidFill>
              </a:rPr>
              <a:t>List roommate/suitemates.</a:t>
            </a:r>
            <a:endParaRPr lang="en-US" sz="1000" dirty="0">
              <a:solidFill>
                <a:schemeClr val="bg1"/>
              </a:solidFill>
            </a:endParaRPr>
          </a:p>
        </p:txBody>
      </p:sp>
      <p:pic>
        <p:nvPicPr>
          <p:cNvPr id="7" name="~PP3173.WAV">
            <a:hlinkClick r:id="" action="ppaction://media"/>
          </p:cNvPr>
          <p:cNvPicPr>
            <a:picLocks noRot="1" noChangeAspect="1"/>
          </p:cNvPicPr>
          <p:nvPr>
            <a:wavAudioFile r:embed="rId1" name="~PP3173.WAV"/>
          </p:nvPr>
        </p:nvPicPr>
        <p:blipFill>
          <a:blip r:embed="rId5" cstate="print"/>
          <a:stretch>
            <a:fillRect/>
          </a:stretch>
        </p:blipFill>
        <p:spPr>
          <a:xfrm>
            <a:off x="8716963" y="6430963"/>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Things to Remember When Homesteading</a:t>
            </a:r>
            <a:endParaRPr lang="en-US" dirty="0"/>
          </a:p>
        </p:txBody>
      </p:sp>
      <p:sp>
        <p:nvSpPr>
          <p:cNvPr id="3" name="Content Placeholder 2"/>
          <p:cNvSpPr>
            <a:spLocks noGrp="1"/>
          </p:cNvSpPr>
          <p:nvPr>
            <p:ph idx="1"/>
          </p:nvPr>
        </p:nvSpPr>
        <p:spPr/>
        <p:txBody>
          <a:bodyPr/>
          <a:lstStyle/>
          <a:p>
            <a:r>
              <a:rPr lang="en-US" dirty="0" smtClean="0"/>
              <a:t>Have current roommate/suitemate who are NOT returning to the room release their space on their housing application.</a:t>
            </a:r>
          </a:p>
          <a:p>
            <a:pPr lvl="1"/>
            <a:r>
              <a:rPr lang="en-US" dirty="0" smtClean="0"/>
              <a:t>If your roommate is NOT returning to housing they MUST access their housing application and release their space, by indicating “not homesteading.”</a:t>
            </a:r>
          </a:p>
          <a:p>
            <a:endParaRPr lang="en-US" dirty="0"/>
          </a:p>
        </p:txBody>
      </p:sp>
      <p:pic>
        <p:nvPicPr>
          <p:cNvPr id="4" name="Picture 3"/>
          <p:cNvPicPr/>
          <p:nvPr/>
        </p:nvPicPr>
        <p:blipFill>
          <a:blip r:embed="rId4" cstate="print"/>
          <a:srcRect t="15128" r="6410" b="41795"/>
          <a:stretch>
            <a:fillRect/>
          </a:stretch>
        </p:blipFill>
        <p:spPr bwMode="auto">
          <a:xfrm>
            <a:off x="609600" y="4114800"/>
            <a:ext cx="7848600" cy="2286000"/>
          </a:xfrm>
          <a:prstGeom prst="rect">
            <a:avLst/>
          </a:prstGeom>
          <a:noFill/>
          <a:ln w="9525">
            <a:noFill/>
            <a:miter lim="800000"/>
            <a:headEnd/>
            <a:tailEnd/>
          </a:ln>
        </p:spPr>
      </p:pic>
      <p:sp>
        <p:nvSpPr>
          <p:cNvPr id="5" name="Left Arrow 4"/>
          <p:cNvSpPr/>
          <p:nvPr/>
        </p:nvSpPr>
        <p:spPr>
          <a:xfrm>
            <a:off x="5486400" y="5562600"/>
            <a:ext cx="8382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400800" y="5410200"/>
            <a:ext cx="1524000"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000" dirty="0" smtClean="0">
                <a:solidFill>
                  <a:schemeClr val="bg1"/>
                </a:solidFill>
              </a:rPr>
              <a:t>Checking either option will release your space.</a:t>
            </a:r>
            <a:endParaRPr lang="en-US" sz="1000" dirty="0">
              <a:solidFill>
                <a:schemeClr val="bg1"/>
              </a:solidFill>
            </a:endParaRPr>
          </a:p>
        </p:txBody>
      </p:sp>
      <p:pic>
        <p:nvPicPr>
          <p:cNvPr id="7" name="~PP992.WAV">
            <a:hlinkClick r:id="" action="ppaction://media"/>
          </p:cNvPr>
          <p:cNvPicPr>
            <a:picLocks noRot="1" noChangeAspect="1"/>
          </p:cNvPicPr>
          <p:nvPr>
            <a:wavAudioFile r:embed="rId1" name="~PP992.WAV"/>
          </p:nvPr>
        </p:nvPicPr>
        <p:blipFill>
          <a:blip r:embed="rId5" cstate="print"/>
          <a:stretch>
            <a:fillRect/>
          </a:stretch>
        </p:blipFill>
        <p:spPr>
          <a:xfrm>
            <a:off x="8716963" y="6430963"/>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562</TotalTime>
  <Words>1429</Words>
  <Application>Microsoft Office PowerPoint</Application>
  <PresentationFormat>On-screen Show (4:3)</PresentationFormat>
  <Paragraphs>77</Paragraphs>
  <Slides>15</Slides>
  <Notes>15</Notes>
  <HiddenSlides>0</HiddenSlides>
  <MMClips>15</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Apex</vt:lpstr>
      <vt:lpstr>Room Selection 2011</vt:lpstr>
      <vt:lpstr>Things to do Prior to Participating in Homesteading</vt:lpstr>
      <vt:lpstr>How to Homestead Your Current Room</vt:lpstr>
      <vt:lpstr>How to Homestead Your Current Room</vt:lpstr>
      <vt:lpstr>How to Homestead Your Current Room</vt:lpstr>
      <vt:lpstr>How to Homestead Your Current Room</vt:lpstr>
      <vt:lpstr>Things to Remember When Homesteading</vt:lpstr>
      <vt:lpstr>Things to Remember When Homesteading</vt:lpstr>
      <vt:lpstr>Things to Remember When Homesteading</vt:lpstr>
      <vt:lpstr>Things to Remember When Homesteading</vt:lpstr>
      <vt:lpstr>Homesteading Pull In Process</vt:lpstr>
      <vt:lpstr>Once Your Homesteading/Pull In Application is Complete</vt:lpstr>
      <vt:lpstr>Final Submission</vt:lpstr>
      <vt:lpstr>Final Notification</vt:lpstr>
      <vt:lpstr>Final Notification</vt:lpstr>
    </vt:vector>
  </TitlesOfParts>
  <Company>Hofstra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Room Selection 2011</dc:title>
  <dc:creator>Rslajh</dc:creator>
  <cp:lastModifiedBy>Hofstra University</cp:lastModifiedBy>
  <cp:revision>41</cp:revision>
  <dcterms:created xsi:type="dcterms:W3CDTF">2011-03-07T17:56:46Z</dcterms:created>
  <dcterms:modified xsi:type="dcterms:W3CDTF">2011-03-11T15:22:10Z</dcterms:modified>
</cp:coreProperties>
</file>