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5"/>
  </p:notesMasterIdLst>
  <p:sldIdLst>
    <p:sldId id="256" r:id="rId2"/>
    <p:sldId id="267" r:id="rId3"/>
    <p:sldId id="276" r:id="rId4"/>
    <p:sldId id="258" r:id="rId5"/>
    <p:sldId id="259" r:id="rId6"/>
    <p:sldId id="261" r:id="rId7"/>
    <p:sldId id="268" r:id="rId8"/>
    <p:sldId id="269" r:id="rId9"/>
    <p:sldId id="274" r:id="rId10"/>
    <p:sldId id="275" r:id="rId11"/>
    <p:sldId id="273" r:id="rId12"/>
    <p:sldId id="263" r:id="rId13"/>
    <p:sldId id="26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gistered User" initials="R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06B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03" autoAdjust="0"/>
  </p:normalViewPr>
  <p:slideViewPr>
    <p:cSldViewPr>
      <p:cViewPr>
        <p:scale>
          <a:sx n="110" d="100"/>
          <a:sy n="110" d="100"/>
        </p:scale>
        <p:origin x="-402" y="139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38F84C-5743-264B-9729-763BF5C34FB2}" type="datetimeFigureOut">
              <a:rPr lang="en-US" smtClean="0"/>
              <a:pPr/>
              <a:t>3/15/2011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CE5A3-CB56-4A45-B23B-4ECDA0794E9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following presentation will help</a:t>
            </a:r>
            <a:r>
              <a:rPr lang="en-US" baseline="0" dirty="0" smtClean="0"/>
              <a:t> guide you through the Lottery Process for housing selection for Fall 2011. </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room you are looking for is not available</a:t>
            </a:r>
            <a:r>
              <a:rPr lang="en-US" baseline="0" dirty="0" smtClean="0"/>
              <a:t> you can always ask for random placement to be done by </a:t>
            </a:r>
            <a:r>
              <a:rPr lang="en-US" baseline="0" dirty="0" smtClean="0"/>
              <a:t>the Office of Residential Programs. </a:t>
            </a:r>
            <a:r>
              <a:rPr lang="en-US" baseline="0" dirty="0" smtClean="0"/>
              <a:t>In order to do this go back to the section inquiring about your study habits and the third question should be switched to “Yes</a:t>
            </a:r>
            <a:r>
              <a:rPr lang="en-US" baseline="0" dirty="0" smtClean="0"/>
              <a:t>” to be randomly assigned.</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you click the submit</a:t>
            </a:r>
            <a:r>
              <a:rPr lang="en-US" baseline="0" dirty="0" smtClean="0"/>
              <a:t> button, the process is final and no additional changes can be made. You are not only finalizing your room but who you’ve chosen as roommates as well.</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Upon completing the lottery process you will</a:t>
            </a:r>
            <a:r>
              <a:rPr lang="en-US" baseline="0" dirty="0" smtClean="0"/>
              <a:t> automatically receive an email to </a:t>
            </a:r>
            <a:r>
              <a:rPr lang="en-US" baseline="0" dirty="0" smtClean="0"/>
              <a:t>your </a:t>
            </a:r>
            <a:r>
              <a:rPr lang="en-US" baseline="0" dirty="0" smtClean="0"/>
              <a:t>HOFSTRA PRIDE ACCOUNT confirming your placement. Please be sure to verify that you receive your confirmation email after completing the lottery process.</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completed, you cannot go back to make any changes so if you have questions or concerns moving forward, feel free to visit us in 244 Student Center. Thank you for participating in the </a:t>
            </a:r>
            <a:r>
              <a:rPr lang="en-US" baseline="0" smtClean="0"/>
              <a:t>lottery process and GOOD LUCK!</a:t>
            </a:r>
            <a:endParaRPr lang="en-US"/>
          </a:p>
        </p:txBody>
      </p:sp>
      <p:sp>
        <p:nvSpPr>
          <p:cNvPr id="4" name="Slide Number Placeholder 3"/>
          <p:cNvSpPr>
            <a:spLocks noGrp="1"/>
          </p:cNvSpPr>
          <p:nvPr>
            <p:ph type="sldNum" sz="quarter" idx="10"/>
          </p:nvPr>
        </p:nvSpPr>
        <p:spPr/>
        <p:txBody>
          <a:bodyPr/>
          <a:lstStyle/>
          <a:p>
            <a:fld id="{432CE5A3-CB56-4A45-B23B-4ECDA0794E9C}" type="slidenum">
              <a:rPr lang="en-US" smtClean="0"/>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participate in the room selection process, you will need</a:t>
            </a:r>
            <a:r>
              <a:rPr lang="en-US" baseline="0" dirty="0" smtClean="0"/>
              <a:t> to make sure you pay your $300 housing deposit and complete a housing application. Both of these things can be completed through your </a:t>
            </a:r>
            <a:r>
              <a:rPr lang="en-US" baseline="0" dirty="0" err="1" smtClean="0"/>
              <a:t>hofstra</a:t>
            </a:r>
            <a:r>
              <a:rPr lang="en-US" baseline="0" dirty="0" smtClean="0"/>
              <a:t> portal.</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check</a:t>
            </a:r>
            <a:r>
              <a:rPr lang="en-US" baseline="0" dirty="0" smtClean="0"/>
              <a:t> the status of available rooms on campus students can at any time log into their portal account and select the room selection lottery link under the residential programs menu. Available rooms are listed in the order of single rooms followed by double, triple and four person suites. By clicking on this link students will also have the ability to see their designated lottery date and time.</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going</a:t>
            </a:r>
            <a:r>
              <a:rPr lang="en-US" baseline="0" dirty="0" smtClean="0"/>
              <a:t> through the lottery process please remember that you must fill </a:t>
            </a:r>
            <a:r>
              <a:rPr lang="en-US" baseline="0" dirty="0" smtClean="0"/>
              <a:t>each </a:t>
            </a:r>
            <a:r>
              <a:rPr lang="en-US" baseline="0" dirty="0" smtClean="0"/>
              <a:t>room to </a:t>
            </a:r>
            <a:r>
              <a:rPr lang="en-US" baseline="0" dirty="0" smtClean="0"/>
              <a:t>capacity. In </a:t>
            </a:r>
            <a:r>
              <a:rPr lang="en-US" baseline="0" dirty="0" smtClean="0"/>
              <a:t>other words if you are choosing to live in a double you must have two people, if you want a triple you must have three people, if you’d like a suite then you must have four </a:t>
            </a:r>
            <a:r>
              <a:rPr lang="en-US" baseline="0" dirty="0" smtClean="0"/>
              <a:t>people.</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make sure you have the correct name and identification number for all of the members of the room that you want to live with. You will list your roommates in the Specific Roommate Request section as seen here.</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important thing to note is that you must list your preferred</a:t>
            </a:r>
            <a:r>
              <a:rPr lang="en-US" baseline="0" dirty="0" smtClean="0"/>
              <a:t> roommate in the first available section in cases where you are looking to live in a suite. The suitemates will be listed after that.</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we will show you an example of how the process </a:t>
            </a:r>
            <a:r>
              <a:rPr lang="en-US" baseline="0" dirty="0" smtClean="0"/>
              <a:t>works. </a:t>
            </a:r>
            <a:r>
              <a:rPr lang="en-US" baseline="0" dirty="0" smtClean="0"/>
              <a:t>The Room type requested should be automatically listed based on the number of preferred roommates you originally indicated</a:t>
            </a:r>
            <a:r>
              <a:rPr lang="en-US" baseline="0" dirty="0" smtClean="0"/>
              <a:t>.  In the example shown this student is choosing to live in a single room.</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this example the student is looking for a double room.  Students will </a:t>
            </a:r>
            <a:r>
              <a:rPr lang="en-US" baseline="0" dirty="0" smtClean="0"/>
              <a:t>see a drop down menu listing all available </a:t>
            </a:r>
            <a:r>
              <a:rPr lang="en-US" baseline="0" dirty="0" smtClean="0"/>
              <a:t>rooms. </a:t>
            </a:r>
            <a:r>
              <a:rPr lang="en-US" baseline="0" dirty="0" smtClean="0"/>
              <a:t>This will be updated automatically throughout the lottery </a:t>
            </a:r>
            <a:r>
              <a:rPr lang="en-US" baseline="0" dirty="0" smtClean="0"/>
              <a:t>process as students choose rooms.</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by chance, you find that the</a:t>
            </a:r>
            <a:r>
              <a:rPr lang="en-US" baseline="0" dirty="0" smtClean="0"/>
              <a:t> room type you prefer is no longer available then you will have two options moving forward. You can either reconfigure your group and delete members from your specific roommate request area or you can request to be randomly assigned as shown on the next slide.</a:t>
            </a:r>
            <a:endParaRPr lang="en-US" dirty="0"/>
          </a:p>
        </p:txBody>
      </p:sp>
      <p:sp>
        <p:nvSpPr>
          <p:cNvPr id="4" name="Slide Number Placeholder 3"/>
          <p:cNvSpPr>
            <a:spLocks noGrp="1"/>
          </p:cNvSpPr>
          <p:nvPr>
            <p:ph type="sldNum" sz="quarter" idx="10"/>
          </p:nvPr>
        </p:nvSpPr>
        <p:spPr/>
        <p:txBody>
          <a:bodyPr/>
          <a:lstStyle/>
          <a:p>
            <a:fld id="{432CE5A3-CB56-4A45-B23B-4ECDA0794E9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8A839227-C4D4-46E9-87A6-DF00593499C8}" type="datetimeFigureOut">
              <a:rPr lang="en-US" smtClean="0"/>
              <a:pPr/>
              <a:t>3/15/2011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E990A52-F7CB-40CD-A7D6-13A317F5C71D}"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839227-C4D4-46E9-87A6-DF00593499C8}"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839227-C4D4-46E9-87A6-DF00593499C8}"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839227-C4D4-46E9-87A6-DF00593499C8}"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A839227-C4D4-46E9-87A6-DF00593499C8}"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E990A52-F7CB-40CD-A7D6-13A317F5C71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A839227-C4D4-46E9-87A6-DF00593499C8}" type="datetimeFigureOut">
              <a:rPr lang="en-US" smtClean="0"/>
              <a:pPr/>
              <a:t>3/15/2011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A839227-C4D4-46E9-87A6-DF00593499C8}" type="datetimeFigureOut">
              <a:rPr lang="en-US" smtClean="0"/>
              <a:pPr/>
              <a:t>3/15/2011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A839227-C4D4-46E9-87A6-DF00593499C8}" type="datetimeFigureOut">
              <a:rPr lang="en-US" smtClean="0"/>
              <a:pPr/>
              <a:t>3/15/2011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39227-C4D4-46E9-87A6-DF00593499C8}" type="datetimeFigureOut">
              <a:rPr lang="en-US" smtClean="0"/>
              <a:pPr/>
              <a:t>3/15/2011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A839227-C4D4-46E9-87A6-DF00593499C8}" type="datetimeFigureOut">
              <a:rPr lang="en-US" smtClean="0"/>
              <a:pPr/>
              <a:t>3/15/2011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A839227-C4D4-46E9-87A6-DF00593499C8}" type="datetimeFigureOut">
              <a:rPr lang="en-US" smtClean="0"/>
              <a:pPr/>
              <a:t>3/15/2011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90A52-F7CB-40CD-A7D6-13A317F5C71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A839227-C4D4-46E9-87A6-DF00593499C8}" type="datetimeFigureOut">
              <a:rPr lang="en-US" smtClean="0"/>
              <a:pPr/>
              <a:t>3/15/2011</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E990A52-F7CB-40CD-A7D6-13A317F5C71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Room Selection 2011</a:t>
            </a:r>
            <a:endParaRPr lang="en-US" dirty="0"/>
          </a:p>
        </p:txBody>
      </p:sp>
      <p:sp>
        <p:nvSpPr>
          <p:cNvPr id="3" name="Subtitle 2"/>
          <p:cNvSpPr>
            <a:spLocks noGrp="1"/>
          </p:cNvSpPr>
          <p:nvPr>
            <p:ph type="subTitle" idx="1"/>
          </p:nvPr>
        </p:nvSpPr>
        <p:spPr/>
        <p:txBody>
          <a:bodyPr/>
          <a:lstStyle/>
          <a:p>
            <a:r>
              <a:rPr lang="en-US" dirty="0" smtClean="0"/>
              <a:t>Your step by step guide to </a:t>
            </a:r>
          </a:p>
          <a:p>
            <a:r>
              <a:rPr lang="en-US" dirty="0" smtClean="0"/>
              <a:t>The Lottery Process</a:t>
            </a:r>
          </a:p>
          <a:p>
            <a:endParaRPr lang="en-US" dirty="0"/>
          </a:p>
        </p:txBody>
      </p:sp>
      <p:pic>
        <p:nvPicPr>
          <p:cNvPr id="5" name="~PP237.WAV">
            <a:hlinkClick r:id="" action="ppaction://media"/>
          </p:cNvPr>
          <p:cNvPicPr>
            <a:picLocks noRot="1" noChangeAspect="1"/>
          </p:cNvPicPr>
          <p:nvPr>
            <a:wavAudioFile r:embed="rId1" name="~PP237.WAV"/>
          </p:nvPr>
        </p:nvPicPr>
        <p:blipFill>
          <a:blip r:embed="rId4"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is an Example…</a:t>
            </a:r>
            <a:endParaRPr lang="en-US" dirty="0"/>
          </a:p>
        </p:txBody>
      </p:sp>
      <p:sp>
        <p:nvSpPr>
          <p:cNvPr id="3" name="Content Placeholder 2"/>
          <p:cNvSpPr>
            <a:spLocks noGrp="1"/>
          </p:cNvSpPr>
          <p:nvPr>
            <p:ph idx="1"/>
          </p:nvPr>
        </p:nvSpPr>
        <p:spPr>
          <a:xfrm>
            <a:off x="457200" y="1676400"/>
            <a:ext cx="8229600" cy="4632960"/>
          </a:xfrm>
        </p:spPr>
        <p:txBody>
          <a:bodyPr/>
          <a:lstStyle/>
          <a:p>
            <a:pPr lvl="2">
              <a:buNone/>
            </a:pPr>
            <a:endParaRPr lang="en-US" dirty="0" smtClean="0"/>
          </a:p>
          <a:p>
            <a:pPr lvl="1"/>
            <a:r>
              <a:rPr lang="en-US" dirty="0" smtClean="0"/>
              <a:t>You can also Request to be Randomly Assigned if you cannot find the kind of room you are looking for during the lottery</a:t>
            </a:r>
          </a:p>
          <a:p>
            <a:pPr lvl="3"/>
            <a:r>
              <a:rPr lang="en-US" dirty="0" smtClean="0"/>
              <a:t>Go back and indicate “Yes” where it asked if you would like to be Randomly Assigned.</a:t>
            </a:r>
          </a:p>
          <a:p>
            <a:endParaRPr lang="en-US" dirty="0"/>
          </a:p>
        </p:txBody>
      </p:sp>
      <p:pic>
        <p:nvPicPr>
          <p:cNvPr id="5" name="Picture 4"/>
          <p:cNvPicPr/>
          <p:nvPr/>
        </p:nvPicPr>
        <p:blipFill>
          <a:blip r:embed="rId4" cstate="print"/>
          <a:srcRect t="47811" r="3191" b="28620"/>
          <a:stretch>
            <a:fillRect/>
          </a:stretch>
        </p:blipFill>
        <p:spPr bwMode="auto">
          <a:xfrm>
            <a:off x="1143000" y="4038600"/>
            <a:ext cx="6934200" cy="1066800"/>
          </a:xfrm>
          <a:prstGeom prst="rect">
            <a:avLst/>
          </a:prstGeom>
          <a:noFill/>
          <a:ln w="9525">
            <a:noFill/>
            <a:miter lim="800000"/>
            <a:headEnd/>
            <a:tailEnd/>
          </a:ln>
        </p:spPr>
      </p:pic>
      <p:sp>
        <p:nvSpPr>
          <p:cNvPr id="6" name="Left Arrow 5"/>
          <p:cNvSpPr/>
          <p:nvPr/>
        </p:nvSpPr>
        <p:spPr>
          <a:xfrm>
            <a:off x="3505200" y="4724400"/>
            <a:ext cx="9906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P92.WAV">
            <a:hlinkClick r:id="" action="ppaction://media"/>
          </p:cNvPr>
          <p:cNvPicPr>
            <a:picLocks noRot="1" noChangeAspect="1"/>
          </p:cNvPicPr>
          <p:nvPr>
            <a:wavAudioFile r:embed="rId1" name="~PP92.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4" cstate="print"/>
          <a:srcRect t="14955" r="2020" b="5766"/>
          <a:stretch>
            <a:fillRect/>
          </a:stretch>
        </p:blipFill>
        <p:spPr bwMode="auto">
          <a:xfrm>
            <a:off x="1371600" y="3124200"/>
            <a:ext cx="6477000" cy="3429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Final Submission</a:t>
            </a:r>
            <a:endParaRPr lang="en-US" dirty="0"/>
          </a:p>
        </p:txBody>
      </p:sp>
      <p:sp>
        <p:nvSpPr>
          <p:cNvPr id="3" name="Content Placeholder 2"/>
          <p:cNvSpPr>
            <a:spLocks noGrp="1"/>
          </p:cNvSpPr>
          <p:nvPr>
            <p:ph idx="1"/>
          </p:nvPr>
        </p:nvSpPr>
        <p:spPr>
          <a:xfrm>
            <a:off x="457200" y="1371600"/>
            <a:ext cx="8229600" cy="4937760"/>
          </a:xfrm>
        </p:spPr>
        <p:txBody>
          <a:bodyPr/>
          <a:lstStyle/>
          <a:p>
            <a:r>
              <a:rPr lang="en-US" dirty="0" smtClean="0"/>
              <a:t>By clicking the “Submit” button, you are finalizing your (and your roommate(s)) room assignment.  This cannot be changed.  </a:t>
            </a:r>
          </a:p>
          <a:p>
            <a:pPr>
              <a:buNone/>
            </a:pPr>
            <a:endParaRPr lang="en-US" dirty="0"/>
          </a:p>
        </p:txBody>
      </p:sp>
      <p:sp>
        <p:nvSpPr>
          <p:cNvPr id="5" name="Left Arrow 4"/>
          <p:cNvSpPr/>
          <p:nvPr/>
        </p:nvSpPr>
        <p:spPr>
          <a:xfrm>
            <a:off x="2057400" y="5410200"/>
            <a:ext cx="9906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P2675.WAV">
            <a:hlinkClick r:id="" action="ppaction://media"/>
          </p:cNvPr>
          <p:cNvPicPr>
            <a:picLocks noRot="1" noChangeAspect="1"/>
          </p:cNvPicPr>
          <p:nvPr>
            <a:wavAudioFile r:embed="rId1" name="~PP2675.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Once Your Lottery Selection</a:t>
            </a:r>
            <a:br>
              <a:rPr lang="en-US" dirty="0" smtClean="0"/>
            </a:br>
            <a:r>
              <a:rPr lang="en-US" dirty="0" smtClean="0"/>
              <a:t> is Complete</a:t>
            </a:r>
            <a:endParaRPr lang="en-US" dirty="0"/>
          </a:p>
        </p:txBody>
      </p:sp>
      <p:pic>
        <p:nvPicPr>
          <p:cNvPr id="4" name="Content Placeholder 3"/>
          <p:cNvPicPr>
            <a:picLocks noGrp="1"/>
          </p:cNvPicPr>
          <p:nvPr>
            <p:ph idx="1"/>
          </p:nvPr>
        </p:nvPicPr>
        <p:blipFill>
          <a:blip r:embed="rId4" cstate="print"/>
          <a:srcRect t="14565" b="25556"/>
          <a:stretch>
            <a:fillRect/>
          </a:stretch>
        </p:blipFill>
        <p:spPr bwMode="auto">
          <a:xfrm>
            <a:off x="304800" y="1447800"/>
            <a:ext cx="7533640" cy="2819400"/>
          </a:xfrm>
          <a:prstGeom prst="rect">
            <a:avLst/>
          </a:prstGeom>
          <a:ln>
            <a:noFill/>
          </a:ln>
          <a:effectLst>
            <a:outerShdw blurRad="190500" algn="tl" rotWithShape="0">
              <a:srgbClr val="000000">
                <a:alpha val="70000"/>
              </a:srgbClr>
            </a:outerShdw>
          </a:effectLst>
        </p:spPr>
      </p:pic>
      <p:pic>
        <p:nvPicPr>
          <p:cNvPr id="5" name="Picture 4"/>
          <p:cNvPicPr/>
          <p:nvPr/>
        </p:nvPicPr>
        <p:blipFill>
          <a:blip r:embed="rId5" cstate="print"/>
          <a:srcRect l="2105" t="33565" r="4211" b="5315"/>
          <a:stretch>
            <a:fillRect/>
          </a:stretch>
        </p:blipFill>
        <p:spPr bwMode="auto">
          <a:xfrm>
            <a:off x="2667000" y="3124200"/>
            <a:ext cx="58674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Left Arrow 5"/>
          <p:cNvSpPr/>
          <p:nvPr/>
        </p:nvSpPr>
        <p:spPr>
          <a:xfrm>
            <a:off x="3505200" y="2438400"/>
            <a:ext cx="838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95800" y="2362200"/>
            <a:ext cx="1905000"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This is your confirmation screen on the housing application.</a:t>
            </a:r>
          </a:p>
        </p:txBody>
      </p:sp>
      <p:sp>
        <p:nvSpPr>
          <p:cNvPr id="8" name="TextBox 7"/>
          <p:cNvSpPr txBox="1"/>
          <p:nvPr/>
        </p:nvSpPr>
        <p:spPr>
          <a:xfrm>
            <a:off x="6781800" y="5334000"/>
            <a:ext cx="19050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This is an example of the email you will receive once your housing selection is confirmed.</a:t>
            </a:r>
          </a:p>
        </p:txBody>
      </p:sp>
      <p:sp>
        <p:nvSpPr>
          <p:cNvPr id="9" name="Left Arrow 8"/>
          <p:cNvSpPr/>
          <p:nvPr/>
        </p:nvSpPr>
        <p:spPr>
          <a:xfrm>
            <a:off x="5715000" y="5562600"/>
            <a:ext cx="838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P3960.WAV">
            <a:hlinkClick r:id="" action="ppaction://media"/>
          </p:cNvPr>
          <p:cNvPicPr>
            <a:picLocks noRot="1" noChangeAspect="1"/>
          </p:cNvPicPr>
          <p:nvPr>
            <a:wavAudioFile r:embed="rId1" name="~PP3960.WAV"/>
          </p:nvPr>
        </p:nvPicPr>
        <p:blipFill>
          <a:blip r:embed="rId6"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Notification</a:t>
            </a:r>
            <a:endParaRPr lang="en-US" dirty="0"/>
          </a:p>
        </p:txBody>
      </p:sp>
      <p:sp>
        <p:nvSpPr>
          <p:cNvPr id="3" name="Content Placeholder 2"/>
          <p:cNvSpPr>
            <a:spLocks noGrp="1"/>
          </p:cNvSpPr>
          <p:nvPr>
            <p:ph idx="1"/>
          </p:nvPr>
        </p:nvSpPr>
        <p:spPr/>
        <p:txBody>
          <a:bodyPr/>
          <a:lstStyle/>
          <a:p>
            <a:r>
              <a:rPr lang="en-US" dirty="0" smtClean="0"/>
              <a:t>Students will not have the ability to access their Housing Applications to make any changes once they have selected a room for the upcoming academic year.</a:t>
            </a:r>
            <a:endParaRPr lang="en-US" dirty="0"/>
          </a:p>
        </p:txBody>
      </p:sp>
      <p:pic>
        <p:nvPicPr>
          <p:cNvPr id="4" name="Picture 3"/>
          <p:cNvPicPr/>
          <p:nvPr/>
        </p:nvPicPr>
        <p:blipFill>
          <a:blip r:embed="rId4" cstate="print"/>
          <a:srcRect t="17121" b="31517"/>
          <a:stretch>
            <a:fillRect/>
          </a:stretch>
        </p:blipFill>
        <p:spPr bwMode="auto">
          <a:xfrm>
            <a:off x="762000" y="3657600"/>
            <a:ext cx="7543800" cy="2514600"/>
          </a:xfrm>
          <a:prstGeom prst="rect">
            <a:avLst/>
          </a:prstGeom>
          <a:noFill/>
          <a:ln w="9525">
            <a:noFill/>
            <a:miter lim="800000"/>
            <a:headEnd/>
            <a:tailEnd/>
          </a:ln>
        </p:spPr>
      </p:pic>
      <p:pic>
        <p:nvPicPr>
          <p:cNvPr id="6" name="~PP4020.WAV">
            <a:hlinkClick r:id="" action="ppaction://media"/>
          </p:cNvPr>
          <p:cNvPicPr>
            <a:picLocks noRot="1" noChangeAspect="1"/>
          </p:cNvPicPr>
          <p:nvPr>
            <a:wavAudioFile r:embed="rId1" name="~PP4020.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Things to do Prior to Participating in Room Selection</a:t>
            </a:r>
            <a:endParaRPr lang="en-US" dirty="0"/>
          </a:p>
        </p:txBody>
      </p:sp>
      <p:sp>
        <p:nvSpPr>
          <p:cNvPr id="3" name="Content Placeholder 2"/>
          <p:cNvSpPr>
            <a:spLocks noGrp="1"/>
          </p:cNvSpPr>
          <p:nvPr>
            <p:ph idx="1"/>
          </p:nvPr>
        </p:nvSpPr>
        <p:spPr>
          <a:xfrm>
            <a:off x="457200" y="1981200"/>
            <a:ext cx="8229600" cy="1905000"/>
          </a:xfrm>
        </p:spPr>
        <p:txBody>
          <a:bodyPr>
            <a:normAutofit/>
          </a:bodyPr>
          <a:lstStyle/>
          <a:p>
            <a:r>
              <a:rPr lang="en-US" dirty="0" smtClean="0"/>
              <a:t>Pay your $300 Housing Deposit</a:t>
            </a:r>
          </a:p>
          <a:p>
            <a:r>
              <a:rPr lang="en-US" dirty="0" smtClean="0"/>
              <a:t>Complete Housing Application</a:t>
            </a:r>
          </a:p>
          <a:p>
            <a:pPr lvl="1"/>
            <a:endParaRPr lang="en-US" dirty="0" smtClean="0"/>
          </a:p>
          <a:p>
            <a:endParaRPr lang="en-US" dirty="0"/>
          </a:p>
        </p:txBody>
      </p:sp>
      <p:pic>
        <p:nvPicPr>
          <p:cNvPr id="4" name="~PP2208.WAV">
            <a:hlinkClick r:id="" action="ppaction://media"/>
          </p:cNvPr>
          <p:cNvPicPr>
            <a:picLocks noRot="1" noChangeAspect="1"/>
          </p:cNvPicPr>
          <p:nvPr>
            <a:wavAudioFile r:embed="rId1" name="~PP2208.WAV"/>
          </p:nvPr>
        </p:nvPicPr>
        <p:blipFill>
          <a:blip r:embed="rId4"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for Available Spaces</a:t>
            </a:r>
            <a:endParaRPr lang="en-US" dirty="0"/>
          </a:p>
        </p:txBody>
      </p:sp>
      <p:sp>
        <p:nvSpPr>
          <p:cNvPr id="3" name="Content Placeholder 2"/>
          <p:cNvSpPr>
            <a:spLocks noGrp="1"/>
          </p:cNvSpPr>
          <p:nvPr>
            <p:ph idx="1"/>
          </p:nvPr>
        </p:nvSpPr>
        <p:spPr>
          <a:xfrm>
            <a:off x="457200" y="1295400"/>
            <a:ext cx="8229600" cy="1676400"/>
          </a:xfrm>
        </p:spPr>
        <p:txBody>
          <a:bodyPr>
            <a:normAutofit fontScale="92500" lnSpcReduction="20000"/>
          </a:bodyPr>
          <a:lstStyle/>
          <a:p>
            <a:pPr lvl="0">
              <a:defRPr/>
            </a:pPr>
            <a:r>
              <a:rPr lang="en-US" dirty="0" smtClean="0"/>
              <a:t>After logging into your Portal Account, scroll down to the Residential Programs menu and select Room Selection Lottery.  </a:t>
            </a:r>
          </a:p>
          <a:p>
            <a:pPr marL="1005840" lvl="1" indent="-411480">
              <a:buClr>
                <a:schemeClr val="tx1">
                  <a:shade val="95000"/>
                </a:schemeClr>
              </a:buClr>
              <a:buSzPct val="65000"/>
              <a:buFont typeface="Wingdings" pitchFamily="2" charset="2"/>
              <a:buChar char="§"/>
            </a:pPr>
            <a:r>
              <a:rPr lang="en-US" dirty="0" smtClean="0"/>
              <a:t>This allows you to view your lottery date/time and all available spaces on campus.</a:t>
            </a:r>
          </a:p>
          <a:p>
            <a:endParaRPr lang="en-US" dirty="0"/>
          </a:p>
        </p:txBody>
      </p:sp>
      <p:pic>
        <p:nvPicPr>
          <p:cNvPr id="4" name="Content Placeholder 3"/>
          <p:cNvPicPr>
            <a:picLocks/>
          </p:cNvPicPr>
          <p:nvPr/>
        </p:nvPicPr>
        <p:blipFill>
          <a:blip r:embed="rId4" cstate="print"/>
          <a:srcRect t="25839" r="1879" b="5763"/>
          <a:stretch>
            <a:fillRect/>
          </a:stretch>
        </p:blipFill>
        <p:spPr bwMode="auto">
          <a:xfrm>
            <a:off x="609600" y="2895600"/>
            <a:ext cx="7957820" cy="3429000"/>
          </a:xfrm>
          <a:prstGeom prst="rect">
            <a:avLst/>
          </a:prstGeom>
          <a:noFill/>
          <a:ln w="9525">
            <a:noFill/>
            <a:miter lim="800000"/>
            <a:headEnd/>
            <a:tailEnd/>
          </a:ln>
        </p:spPr>
      </p:pic>
      <p:sp>
        <p:nvSpPr>
          <p:cNvPr id="6" name="Left Arrow 5"/>
          <p:cNvSpPr/>
          <p:nvPr/>
        </p:nvSpPr>
        <p:spPr>
          <a:xfrm>
            <a:off x="2895600" y="4724400"/>
            <a:ext cx="8382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P2766.WAV">
            <a:hlinkClick r:id="" action="ppaction://media"/>
          </p:cNvPr>
          <p:cNvPicPr>
            <a:picLocks noRot="1" noChangeAspect="1"/>
          </p:cNvPicPr>
          <p:nvPr>
            <a:wavAudioFile r:embed="rId1" name="~PP2766.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Things to Remember When Selecting a Room During Lottery</a:t>
            </a:r>
            <a:endParaRPr lang="en-US" dirty="0"/>
          </a:p>
        </p:txBody>
      </p:sp>
      <p:sp>
        <p:nvSpPr>
          <p:cNvPr id="3" name="Content Placeholder 2"/>
          <p:cNvSpPr>
            <a:spLocks noGrp="1"/>
          </p:cNvSpPr>
          <p:nvPr>
            <p:ph idx="1"/>
          </p:nvPr>
        </p:nvSpPr>
        <p:spPr>
          <a:xfrm>
            <a:off x="457200" y="1600200"/>
            <a:ext cx="8229600" cy="1600200"/>
          </a:xfrm>
        </p:spPr>
        <p:txBody>
          <a:bodyPr>
            <a:normAutofit/>
          </a:bodyPr>
          <a:lstStyle/>
          <a:p>
            <a:r>
              <a:rPr lang="en-US" dirty="0" smtClean="0"/>
              <a:t>Room MUST be filled to capacity </a:t>
            </a:r>
          </a:p>
          <a:p>
            <a:pPr lvl="1"/>
            <a:r>
              <a:rPr lang="en-US" dirty="0" smtClean="0"/>
              <a:t>If you want to live in a double room you MUST also select a roommate.</a:t>
            </a:r>
          </a:p>
          <a:p>
            <a:endParaRPr lang="en-US" dirty="0"/>
          </a:p>
        </p:txBody>
      </p:sp>
      <p:pic>
        <p:nvPicPr>
          <p:cNvPr id="4" name="Picture 3"/>
          <p:cNvPicPr/>
          <p:nvPr/>
        </p:nvPicPr>
        <p:blipFill>
          <a:blip r:embed="rId4" cstate="print"/>
          <a:srcRect t="14191" r="1136" b="5987"/>
          <a:stretch>
            <a:fillRect/>
          </a:stretch>
        </p:blipFill>
        <p:spPr bwMode="auto">
          <a:xfrm>
            <a:off x="914400" y="3200400"/>
            <a:ext cx="7315200" cy="3657600"/>
          </a:xfrm>
          <a:prstGeom prst="rect">
            <a:avLst/>
          </a:prstGeom>
          <a:noFill/>
          <a:ln w="9525">
            <a:noFill/>
            <a:miter lim="800000"/>
            <a:headEnd/>
            <a:tailEnd/>
          </a:ln>
        </p:spPr>
      </p:pic>
      <p:sp>
        <p:nvSpPr>
          <p:cNvPr id="5" name="Left Arrow 4"/>
          <p:cNvSpPr/>
          <p:nvPr/>
        </p:nvSpPr>
        <p:spPr>
          <a:xfrm>
            <a:off x="6248400" y="4800600"/>
            <a:ext cx="6096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934200" y="4495800"/>
            <a:ext cx="152400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Indicates that the room is currently full and no student can be pulled in.</a:t>
            </a:r>
            <a:endParaRPr lang="en-US" sz="1000" dirty="0">
              <a:solidFill>
                <a:schemeClr val="bg1"/>
              </a:solidFill>
            </a:endParaRPr>
          </a:p>
        </p:txBody>
      </p:sp>
      <p:sp>
        <p:nvSpPr>
          <p:cNvPr id="7" name="Left Arrow 6"/>
          <p:cNvSpPr/>
          <p:nvPr/>
        </p:nvSpPr>
        <p:spPr>
          <a:xfrm>
            <a:off x="4114800" y="5105400"/>
            <a:ext cx="6096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800600" y="5029200"/>
            <a:ext cx="1752600" cy="2462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Indicates current residents.</a:t>
            </a:r>
            <a:endParaRPr lang="en-US" sz="1000" dirty="0">
              <a:solidFill>
                <a:schemeClr val="bg1"/>
              </a:solidFill>
            </a:endParaRPr>
          </a:p>
        </p:txBody>
      </p:sp>
      <p:pic>
        <p:nvPicPr>
          <p:cNvPr id="10" name="~PP2595.WAV">
            <a:hlinkClick r:id="" action="ppaction://media"/>
          </p:cNvPr>
          <p:cNvPicPr>
            <a:picLocks noRot="1" noChangeAspect="1"/>
          </p:cNvPicPr>
          <p:nvPr>
            <a:wavAudioFile r:embed="rId1" name="~PP2595.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Things to Remember When Selecting a Room During Lottery</a:t>
            </a:r>
            <a:endParaRPr lang="en-US" dirty="0"/>
          </a:p>
        </p:txBody>
      </p:sp>
      <p:sp>
        <p:nvSpPr>
          <p:cNvPr id="3" name="Content Placeholder 2"/>
          <p:cNvSpPr>
            <a:spLocks noGrp="1"/>
          </p:cNvSpPr>
          <p:nvPr>
            <p:ph idx="1"/>
          </p:nvPr>
        </p:nvSpPr>
        <p:spPr>
          <a:xfrm>
            <a:off x="457200" y="1600200"/>
            <a:ext cx="8229600" cy="1219200"/>
          </a:xfrm>
        </p:spPr>
        <p:txBody>
          <a:bodyPr/>
          <a:lstStyle/>
          <a:p>
            <a:r>
              <a:rPr lang="en-US" dirty="0" smtClean="0"/>
              <a:t>Have your roommate list your name and Hofstra ID # on their application.</a:t>
            </a:r>
          </a:p>
          <a:p>
            <a:endParaRPr lang="en-US" dirty="0"/>
          </a:p>
        </p:txBody>
      </p:sp>
      <p:pic>
        <p:nvPicPr>
          <p:cNvPr id="4" name="Picture 3"/>
          <p:cNvPicPr/>
          <p:nvPr/>
        </p:nvPicPr>
        <p:blipFill>
          <a:blip r:embed="rId4" cstate="print"/>
          <a:srcRect t="14191" r="1136" b="5987"/>
          <a:stretch>
            <a:fillRect/>
          </a:stretch>
        </p:blipFill>
        <p:spPr bwMode="auto">
          <a:xfrm>
            <a:off x="990600" y="2590800"/>
            <a:ext cx="6858000" cy="3657600"/>
          </a:xfrm>
          <a:prstGeom prst="rect">
            <a:avLst/>
          </a:prstGeom>
          <a:noFill/>
          <a:ln w="9525">
            <a:noFill/>
            <a:miter lim="800000"/>
            <a:headEnd/>
            <a:tailEnd/>
          </a:ln>
        </p:spPr>
      </p:pic>
      <p:sp>
        <p:nvSpPr>
          <p:cNvPr id="5" name="Left Arrow 4"/>
          <p:cNvSpPr/>
          <p:nvPr/>
        </p:nvSpPr>
        <p:spPr>
          <a:xfrm>
            <a:off x="5715000" y="5257800"/>
            <a:ext cx="838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29400" y="5181600"/>
            <a:ext cx="1752600" cy="2462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List roommate/suitemates.</a:t>
            </a:r>
            <a:endParaRPr lang="en-US" sz="1000" dirty="0">
              <a:solidFill>
                <a:schemeClr val="bg1"/>
              </a:solidFill>
            </a:endParaRPr>
          </a:p>
        </p:txBody>
      </p:sp>
      <p:pic>
        <p:nvPicPr>
          <p:cNvPr id="7" name="~PP2832.WAV">
            <a:hlinkClick r:id="" action="ppaction://media"/>
          </p:cNvPr>
          <p:cNvPicPr>
            <a:picLocks noRot="1" noChangeAspect="1"/>
          </p:cNvPicPr>
          <p:nvPr>
            <a:wavAudioFile r:embed="rId1" name="~PP2832.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Things to Remember When Selecting a Room During Lottery</a:t>
            </a:r>
            <a:endParaRPr lang="en-US" dirty="0"/>
          </a:p>
        </p:txBody>
      </p:sp>
      <p:sp>
        <p:nvSpPr>
          <p:cNvPr id="3" name="Content Placeholder 2"/>
          <p:cNvSpPr>
            <a:spLocks noGrp="1"/>
          </p:cNvSpPr>
          <p:nvPr>
            <p:ph idx="1"/>
          </p:nvPr>
        </p:nvSpPr>
        <p:spPr/>
        <p:txBody>
          <a:bodyPr/>
          <a:lstStyle/>
          <a:p>
            <a:r>
              <a:rPr lang="en-US" dirty="0" smtClean="0"/>
              <a:t>In order to select a particular roommate in Colonial Square or Nassau/Suffolk Halls you MUST list that individual FIRST in the specific roommate request section of the application. </a:t>
            </a:r>
          </a:p>
          <a:p>
            <a:endParaRPr lang="en-US" dirty="0"/>
          </a:p>
        </p:txBody>
      </p:sp>
      <p:pic>
        <p:nvPicPr>
          <p:cNvPr id="4" name="Picture 3"/>
          <p:cNvPicPr/>
          <p:nvPr/>
        </p:nvPicPr>
        <p:blipFill>
          <a:blip r:embed="rId5" cstate="print"/>
          <a:srcRect t="42461" r="1136" b="5987"/>
          <a:stretch>
            <a:fillRect/>
          </a:stretch>
        </p:blipFill>
        <p:spPr bwMode="auto">
          <a:xfrm>
            <a:off x="990600" y="3886200"/>
            <a:ext cx="6858000" cy="2362200"/>
          </a:xfrm>
          <a:prstGeom prst="rect">
            <a:avLst/>
          </a:prstGeom>
          <a:noFill/>
          <a:ln w="9525">
            <a:noFill/>
            <a:miter lim="800000"/>
            <a:headEnd/>
            <a:tailEnd/>
          </a:ln>
        </p:spPr>
      </p:pic>
      <p:sp>
        <p:nvSpPr>
          <p:cNvPr id="5" name="Left Arrow 4"/>
          <p:cNvSpPr/>
          <p:nvPr/>
        </p:nvSpPr>
        <p:spPr>
          <a:xfrm>
            <a:off x="5715000" y="5181600"/>
            <a:ext cx="838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05600" y="5029200"/>
            <a:ext cx="1524000"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The first person listed will be your actual roommate.</a:t>
            </a:r>
            <a:endParaRPr lang="en-US" sz="1000" dirty="0">
              <a:solidFill>
                <a:schemeClr val="bg1"/>
              </a:solidFill>
            </a:endParaRPr>
          </a:p>
        </p:txBody>
      </p:sp>
      <p:pic>
        <p:nvPicPr>
          <p:cNvPr id="8" name="~PP2769.WAV">
            <a:hlinkClick r:id="" action="ppaction://media"/>
          </p:cNvPr>
          <p:cNvPicPr>
            <a:picLocks noRot="1" noChangeAspect="1"/>
          </p:cNvPicPr>
          <p:nvPr>
            <a:wavAudioFile r:embed="rId2" name="~PP2769.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is an Example…</a:t>
            </a:r>
            <a:endParaRPr lang="en-US" dirty="0"/>
          </a:p>
        </p:txBody>
      </p:sp>
      <p:sp>
        <p:nvSpPr>
          <p:cNvPr id="3" name="Content Placeholder 2"/>
          <p:cNvSpPr>
            <a:spLocks noGrp="1"/>
          </p:cNvSpPr>
          <p:nvPr>
            <p:ph idx="1"/>
          </p:nvPr>
        </p:nvSpPr>
        <p:spPr/>
        <p:txBody>
          <a:bodyPr/>
          <a:lstStyle/>
          <a:p>
            <a:r>
              <a:rPr lang="en-US" dirty="0" smtClean="0"/>
              <a:t>Searching for available singles</a:t>
            </a:r>
            <a:endParaRPr lang="en-US" dirty="0"/>
          </a:p>
        </p:txBody>
      </p:sp>
      <p:pic>
        <p:nvPicPr>
          <p:cNvPr id="4" name="Picture 3"/>
          <p:cNvPicPr/>
          <p:nvPr/>
        </p:nvPicPr>
        <p:blipFill>
          <a:blip r:embed="rId4" cstate="print"/>
          <a:srcRect t="17329" r="2083" b="10469"/>
          <a:stretch>
            <a:fillRect/>
          </a:stretch>
        </p:blipFill>
        <p:spPr bwMode="auto">
          <a:xfrm>
            <a:off x="1143000" y="2286000"/>
            <a:ext cx="7162800" cy="3810000"/>
          </a:xfrm>
          <a:prstGeom prst="rect">
            <a:avLst/>
          </a:prstGeom>
          <a:noFill/>
          <a:ln w="9525">
            <a:noFill/>
            <a:miter lim="800000"/>
            <a:headEnd/>
            <a:tailEnd/>
          </a:ln>
        </p:spPr>
      </p:pic>
      <p:sp>
        <p:nvSpPr>
          <p:cNvPr id="5" name="Left Arrow 4"/>
          <p:cNvSpPr/>
          <p:nvPr/>
        </p:nvSpPr>
        <p:spPr>
          <a:xfrm>
            <a:off x="2971800" y="4191000"/>
            <a:ext cx="838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38600" y="4191000"/>
            <a:ext cx="4191000" cy="2462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Your selected room type based on the number of people in your group.</a:t>
            </a:r>
            <a:endParaRPr lang="en-US" sz="1000" dirty="0">
              <a:solidFill>
                <a:schemeClr val="bg1"/>
              </a:solidFill>
            </a:endParaRPr>
          </a:p>
        </p:txBody>
      </p:sp>
      <p:pic>
        <p:nvPicPr>
          <p:cNvPr id="7" name="~PP1999.WAV">
            <a:hlinkClick r:id="" action="ppaction://media"/>
          </p:cNvPr>
          <p:cNvPicPr>
            <a:picLocks noRot="1" noChangeAspect="1"/>
          </p:cNvPicPr>
          <p:nvPr>
            <a:wavAudioFile r:embed="rId1" name="~PP1999.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is an Example…</a:t>
            </a:r>
            <a:endParaRPr lang="en-US" dirty="0"/>
          </a:p>
        </p:txBody>
      </p:sp>
      <p:sp>
        <p:nvSpPr>
          <p:cNvPr id="3" name="Content Placeholder 2"/>
          <p:cNvSpPr>
            <a:spLocks noGrp="1"/>
          </p:cNvSpPr>
          <p:nvPr>
            <p:ph idx="1"/>
          </p:nvPr>
        </p:nvSpPr>
        <p:spPr/>
        <p:txBody>
          <a:bodyPr/>
          <a:lstStyle/>
          <a:p>
            <a:r>
              <a:rPr lang="en-US" dirty="0" smtClean="0"/>
              <a:t>Searching for available doubles</a:t>
            </a:r>
            <a:endParaRPr lang="en-US" dirty="0"/>
          </a:p>
        </p:txBody>
      </p:sp>
      <p:pic>
        <p:nvPicPr>
          <p:cNvPr id="12" name="Picture 11"/>
          <p:cNvPicPr/>
          <p:nvPr/>
        </p:nvPicPr>
        <p:blipFill>
          <a:blip r:embed="rId4" cstate="print"/>
          <a:srcRect t="14955" r="2020" b="5766"/>
          <a:stretch>
            <a:fillRect/>
          </a:stretch>
        </p:blipFill>
        <p:spPr bwMode="auto">
          <a:xfrm>
            <a:off x="609600" y="2209800"/>
            <a:ext cx="7391400" cy="4191000"/>
          </a:xfrm>
          <a:prstGeom prst="rect">
            <a:avLst/>
          </a:prstGeom>
          <a:noFill/>
          <a:ln w="9525">
            <a:noFill/>
            <a:miter lim="800000"/>
            <a:headEnd/>
            <a:tailEnd/>
          </a:ln>
        </p:spPr>
      </p:pic>
      <p:sp>
        <p:nvSpPr>
          <p:cNvPr id="5" name="Left Arrow 4"/>
          <p:cNvSpPr/>
          <p:nvPr/>
        </p:nvSpPr>
        <p:spPr>
          <a:xfrm>
            <a:off x="2133600" y="3657600"/>
            <a:ext cx="838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0" y="3657600"/>
            <a:ext cx="4191000" cy="2462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Your selected room type based on the number of people in your group.</a:t>
            </a:r>
            <a:endParaRPr lang="en-US" sz="1000" dirty="0">
              <a:solidFill>
                <a:schemeClr val="bg1"/>
              </a:solidFill>
            </a:endParaRPr>
          </a:p>
        </p:txBody>
      </p:sp>
      <p:sp>
        <p:nvSpPr>
          <p:cNvPr id="9" name="Left Arrow 8"/>
          <p:cNvSpPr/>
          <p:nvPr/>
        </p:nvSpPr>
        <p:spPr>
          <a:xfrm>
            <a:off x="3352800" y="4648200"/>
            <a:ext cx="838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43400" y="4572000"/>
            <a:ext cx="19050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Drop down menus to select your housing preference.</a:t>
            </a:r>
            <a:endParaRPr lang="en-US" sz="1000" dirty="0">
              <a:solidFill>
                <a:schemeClr val="bg1"/>
              </a:solidFill>
            </a:endParaRPr>
          </a:p>
        </p:txBody>
      </p:sp>
      <p:sp>
        <p:nvSpPr>
          <p:cNvPr id="7" name="Left Arrow 6"/>
          <p:cNvSpPr/>
          <p:nvPr/>
        </p:nvSpPr>
        <p:spPr>
          <a:xfrm>
            <a:off x="3505200" y="5791200"/>
            <a:ext cx="838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95800" y="5791200"/>
            <a:ext cx="19050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List of available double rooms throughout campus.</a:t>
            </a:r>
            <a:endParaRPr lang="en-US" sz="1000" dirty="0">
              <a:solidFill>
                <a:schemeClr val="bg1"/>
              </a:solidFill>
            </a:endParaRPr>
          </a:p>
        </p:txBody>
      </p:sp>
      <p:pic>
        <p:nvPicPr>
          <p:cNvPr id="13" name="~PP1063.WAV">
            <a:hlinkClick r:id="" action="ppaction://media"/>
          </p:cNvPr>
          <p:cNvPicPr>
            <a:picLocks noRot="1" noChangeAspect="1"/>
          </p:cNvPicPr>
          <p:nvPr>
            <a:wavAudioFile r:embed="rId1" name="~PP1063.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Here is an Example…</a:t>
            </a:r>
            <a:endParaRPr lang="en-US" dirty="0"/>
          </a:p>
        </p:txBody>
      </p:sp>
      <p:sp>
        <p:nvSpPr>
          <p:cNvPr id="3" name="Content Placeholder 2"/>
          <p:cNvSpPr>
            <a:spLocks noGrp="1"/>
          </p:cNvSpPr>
          <p:nvPr>
            <p:ph idx="1"/>
          </p:nvPr>
        </p:nvSpPr>
        <p:spPr>
          <a:xfrm>
            <a:off x="457200" y="1219200"/>
            <a:ext cx="8229600" cy="5090160"/>
          </a:xfrm>
        </p:spPr>
        <p:txBody>
          <a:bodyPr/>
          <a:lstStyle/>
          <a:p>
            <a:r>
              <a:rPr lang="en-US" dirty="0" smtClean="0"/>
              <a:t>Are you looking for a kind of room/area that is no longer available?</a:t>
            </a:r>
          </a:p>
          <a:p>
            <a:pPr lvl="1"/>
            <a:r>
              <a:rPr lang="en-US" dirty="0" smtClean="0"/>
              <a:t>You have two options:</a:t>
            </a:r>
          </a:p>
          <a:p>
            <a:pPr lvl="2"/>
            <a:r>
              <a:rPr lang="en-US" dirty="0" smtClean="0"/>
              <a:t>Reconfigure your group </a:t>
            </a:r>
          </a:p>
          <a:p>
            <a:pPr lvl="3"/>
            <a:r>
              <a:rPr lang="en-US" dirty="0" smtClean="0"/>
              <a:t>If you are a group of four and looking for a four person suite, you should split up into groups of two and split up into two double rooms.  You should then remove the two people you no longer intend to live with from your preferred roommate list.</a:t>
            </a:r>
          </a:p>
          <a:p>
            <a:pPr lvl="3"/>
            <a:endParaRPr lang="en-US" dirty="0" smtClean="0"/>
          </a:p>
          <a:p>
            <a:pPr lvl="3"/>
            <a:endParaRPr lang="en-US" dirty="0" smtClean="0"/>
          </a:p>
          <a:p>
            <a:pPr lvl="3">
              <a:buNone/>
            </a:pPr>
            <a:endParaRPr lang="en-US" dirty="0" smtClean="0"/>
          </a:p>
          <a:p>
            <a:pPr lvl="3">
              <a:buNone/>
            </a:pPr>
            <a:endParaRPr lang="en-US" sz="3200" b="1" dirty="0" smtClean="0"/>
          </a:p>
        </p:txBody>
      </p:sp>
      <p:pic>
        <p:nvPicPr>
          <p:cNvPr id="6" name="Picture 5"/>
          <p:cNvPicPr/>
          <p:nvPr/>
        </p:nvPicPr>
        <p:blipFill>
          <a:blip r:embed="rId4" cstate="print"/>
          <a:srcRect t="23345" r="3125" b="59233"/>
          <a:stretch>
            <a:fillRect/>
          </a:stretch>
        </p:blipFill>
        <p:spPr bwMode="auto">
          <a:xfrm>
            <a:off x="685800" y="4648200"/>
            <a:ext cx="7086600" cy="762000"/>
          </a:xfrm>
          <a:prstGeom prst="rect">
            <a:avLst/>
          </a:prstGeom>
          <a:noFill/>
          <a:ln w="9525">
            <a:noFill/>
            <a:miter lim="800000"/>
            <a:headEnd/>
            <a:tailEnd/>
          </a:ln>
        </p:spPr>
      </p:pic>
      <p:sp>
        <p:nvSpPr>
          <p:cNvPr id="5" name="Left Arrow 4"/>
          <p:cNvSpPr/>
          <p:nvPr/>
        </p:nvSpPr>
        <p:spPr>
          <a:xfrm>
            <a:off x="6172200" y="4953000"/>
            <a:ext cx="838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86600" y="4876800"/>
            <a:ext cx="19050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solidFill>
                  <a:schemeClr val="bg1"/>
                </a:solidFill>
              </a:rPr>
              <a:t>Remove the people you no longer intend to live with.</a:t>
            </a:r>
          </a:p>
        </p:txBody>
      </p:sp>
      <p:pic>
        <p:nvPicPr>
          <p:cNvPr id="8" name="~PP3313.WAV">
            <a:hlinkClick r:id="" action="ppaction://media"/>
          </p:cNvPr>
          <p:cNvPicPr>
            <a:picLocks noRot="1" noChangeAspect="1"/>
          </p:cNvPicPr>
          <p:nvPr>
            <a:wavAudioFile r:embed="rId1" name="~PP3313.WAV"/>
          </p:nvPr>
        </p:nvPicPr>
        <p:blipFill>
          <a:blip r:embed="rId5" cstate="print"/>
          <a:stretch>
            <a:fillRect/>
          </a:stretch>
        </p:blipFill>
        <p:spPr>
          <a:xfrm>
            <a:off x="8716963" y="643096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9|8.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emplate>
  <TotalTime>512</TotalTime>
  <Words>1075</Words>
  <Application>Microsoft Office PowerPoint</Application>
  <PresentationFormat>On-screen Show (4:3)</PresentationFormat>
  <Paragraphs>73</Paragraphs>
  <Slides>13</Slides>
  <Notes>13</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Apex</vt:lpstr>
      <vt:lpstr>Room Selection 2011</vt:lpstr>
      <vt:lpstr>Things to do Prior to Participating in Room Selection</vt:lpstr>
      <vt:lpstr>Check for Available Spaces</vt:lpstr>
      <vt:lpstr>Things to Remember When Selecting a Room During Lottery</vt:lpstr>
      <vt:lpstr>Things to Remember When Selecting a Room During Lottery</vt:lpstr>
      <vt:lpstr>Things to Remember When Selecting a Room During Lottery</vt:lpstr>
      <vt:lpstr>Here is an Example…</vt:lpstr>
      <vt:lpstr>Here is an Example…</vt:lpstr>
      <vt:lpstr>Here is an Example…</vt:lpstr>
      <vt:lpstr>Here is an Example…</vt:lpstr>
      <vt:lpstr>Final Submission</vt:lpstr>
      <vt:lpstr>Once Your Lottery Selection  is Complete</vt:lpstr>
      <vt:lpstr>Final Notification</vt:lpstr>
    </vt:vector>
  </TitlesOfParts>
  <Company>Hofstra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Room Selection 2011</dc:title>
  <dc:creator>Rslajh</dc:creator>
  <cp:lastModifiedBy>Rslajh</cp:lastModifiedBy>
  <cp:revision>52</cp:revision>
  <dcterms:created xsi:type="dcterms:W3CDTF">2011-03-15T18:05:47Z</dcterms:created>
  <dcterms:modified xsi:type="dcterms:W3CDTF">2011-03-15T19:16:30Z</dcterms:modified>
</cp:coreProperties>
</file>