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7" r:id="rId2"/>
    <p:sldId id="277" r:id="rId3"/>
    <p:sldId id="260" r:id="rId4"/>
    <p:sldId id="278" r:id="rId5"/>
    <p:sldId id="261" r:id="rId6"/>
    <p:sldId id="270" r:id="rId7"/>
    <p:sldId id="284" r:id="rId8"/>
    <p:sldId id="263" r:id="rId9"/>
    <p:sldId id="279" r:id="rId10"/>
    <p:sldId id="280" r:id="rId11"/>
    <p:sldId id="281" r:id="rId12"/>
    <p:sldId id="283" r:id="rId13"/>
    <p:sldId id="285" r:id="rId14"/>
    <p:sldId id="282" r:id="rId15"/>
    <p:sldId id="286" r:id="rId16"/>
    <p:sldId id="287" r:id="rId1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79" autoAdjust="0"/>
  </p:normalViewPr>
  <p:slideViewPr>
    <p:cSldViewPr>
      <p:cViewPr varScale="1">
        <p:scale>
          <a:sx n="59" d="100"/>
          <a:sy n="59" d="100"/>
        </p:scale>
        <p:origin x="852"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r>
              <a:rPr lang="en-US"/>
              <a:t>DRAFT 3/8/17</a:t>
            </a:r>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F817D330-FA53-4039-8C58-6DEC58AB2038}" type="slidenum">
              <a:rPr lang="en-US" smtClean="0"/>
              <a:t>‹#›</a:t>
            </a:fld>
            <a:endParaRPr lang="en-US"/>
          </a:p>
        </p:txBody>
      </p:sp>
    </p:spTree>
    <p:extLst>
      <p:ext uri="{BB962C8B-B14F-4D97-AF65-F5344CB8AC3E}">
        <p14:creationId xmlns:p14="http://schemas.microsoft.com/office/powerpoint/2010/main" val="3772906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r>
              <a:rPr lang="en-US"/>
              <a:t>DRAFT 3/8/17</a:t>
            </a:r>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F4859CE7-D46B-4EEA-A663-F38E48F7BE88}" type="slidenum">
              <a:rPr lang="en-US" smtClean="0"/>
              <a:t>‹#›</a:t>
            </a:fld>
            <a:endParaRPr lang="en-US"/>
          </a:p>
        </p:txBody>
      </p:sp>
    </p:spTree>
    <p:extLst>
      <p:ext uri="{BB962C8B-B14F-4D97-AF65-F5344CB8AC3E}">
        <p14:creationId xmlns:p14="http://schemas.microsoft.com/office/powerpoint/2010/main" val="279887712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859CE7-D46B-4EEA-A663-F38E48F7BE88}" type="slidenum">
              <a:rPr lang="en-US" smtClean="0"/>
              <a:t>1</a:t>
            </a:fld>
            <a:endParaRPr lang="en-US"/>
          </a:p>
        </p:txBody>
      </p:sp>
      <p:sp>
        <p:nvSpPr>
          <p:cNvPr id="5" name="Date Placeholder 4"/>
          <p:cNvSpPr>
            <a:spLocks noGrp="1"/>
          </p:cNvSpPr>
          <p:nvPr>
            <p:ph type="dt" idx="11"/>
          </p:nvPr>
        </p:nvSpPr>
        <p:spPr/>
        <p:txBody>
          <a:bodyPr/>
          <a:lstStyle/>
          <a:p>
            <a:r>
              <a:rPr lang="en-US"/>
              <a:t>DRAFT 3/8/17</a:t>
            </a:r>
          </a:p>
        </p:txBody>
      </p:sp>
    </p:spTree>
    <p:extLst>
      <p:ext uri="{BB962C8B-B14F-4D97-AF65-F5344CB8AC3E}">
        <p14:creationId xmlns:p14="http://schemas.microsoft.com/office/powerpoint/2010/main" val="4074898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http://www.msche.org/documents/ProcessChangeMemo.pdf</a:t>
            </a:r>
          </a:p>
        </p:txBody>
      </p:sp>
      <p:sp>
        <p:nvSpPr>
          <p:cNvPr id="4" name="Slide Number Placeholder 3"/>
          <p:cNvSpPr>
            <a:spLocks noGrp="1"/>
          </p:cNvSpPr>
          <p:nvPr>
            <p:ph type="sldNum" sz="quarter" idx="10"/>
          </p:nvPr>
        </p:nvSpPr>
        <p:spPr/>
        <p:txBody>
          <a:bodyPr/>
          <a:lstStyle/>
          <a:p>
            <a:fld id="{064000DC-FED7-4145-9550-267FE4E39166}" type="slidenum">
              <a:rPr lang="en-US" smtClean="0"/>
              <a:t>2</a:t>
            </a:fld>
            <a:endParaRPr lang="en-US"/>
          </a:p>
        </p:txBody>
      </p:sp>
      <p:sp>
        <p:nvSpPr>
          <p:cNvPr id="5" name="Date Placeholder 4"/>
          <p:cNvSpPr>
            <a:spLocks noGrp="1"/>
          </p:cNvSpPr>
          <p:nvPr>
            <p:ph type="dt" idx="11"/>
          </p:nvPr>
        </p:nvSpPr>
        <p:spPr/>
        <p:txBody>
          <a:bodyPr/>
          <a:lstStyle/>
          <a:p>
            <a:r>
              <a:rPr lang="en-US"/>
              <a:t>DRAFT 3/8/17</a:t>
            </a:r>
          </a:p>
        </p:txBody>
      </p:sp>
    </p:spTree>
    <p:extLst>
      <p:ext uri="{BB962C8B-B14F-4D97-AF65-F5344CB8AC3E}">
        <p14:creationId xmlns:p14="http://schemas.microsoft.com/office/powerpoint/2010/main" val="1193213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7643DA4-D64A-4890-9FA2-35887601E8A1}" type="slidenum">
              <a:rPr lang="en-US" smtClean="0"/>
              <a:t>5</a:t>
            </a:fld>
            <a:endParaRPr lang="en-US"/>
          </a:p>
        </p:txBody>
      </p:sp>
      <p:sp>
        <p:nvSpPr>
          <p:cNvPr id="5" name="Date Placeholder 4"/>
          <p:cNvSpPr>
            <a:spLocks noGrp="1"/>
          </p:cNvSpPr>
          <p:nvPr>
            <p:ph type="dt" idx="11"/>
          </p:nvPr>
        </p:nvSpPr>
        <p:spPr/>
        <p:txBody>
          <a:bodyPr/>
          <a:lstStyle/>
          <a:p>
            <a:r>
              <a:rPr lang="en-US"/>
              <a:t>DRAFT 3/8/17</a:t>
            </a:r>
          </a:p>
        </p:txBody>
      </p:sp>
    </p:spTree>
    <p:extLst>
      <p:ext uri="{BB962C8B-B14F-4D97-AF65-F5344CB8AC3E}">
        <p14:creationId xmlns:p14="http://schemas.microsoft.com/office/powerpoint/2010/main" val="4294235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r>
              <a:rPr lang="en-US"/>
              <a:t>DRAFT 3/8/17</a:t>
            </a:r>
          </a:p>
        </p:txBody>
      </p:sp>
      <p:sp>
        <p:nvSpPr>
          <p:cNvPr id="5" name="Slide Number Placeholder 4"/>
          <p:cNvSpPr>
            <a:spLocks noGrp="1"/>
          </p:cNvSpPr>
          <p:nvPr>
            <p:ph type="sldNum" sz="quarter" idx="11"/>
          </p:nvPr>
        </p:nvSpPr>
        <p:spPr/>
        <p:txBody>
          <a:bodyPr/>
          <a:lstStyle/>
          <a:p>
            <a:fld id="{F4859CE7-D46B-4EEA-A663-F38E48F7BE88}" type="slidenum">
              <a:rPr lang="en-US" smtClean="0"/>
              <a:t>14</a:t>
            </a:fld>
            <a:endParaRPr lang="en-US"/>
          </a:p>
        </p:txBody>
      </p:sp>
    </p:spTree>
    <p:extLst>
      <p:ext uri="{BB962C8B-B14F-4D97-AF65-F5344CB8AC3E}">
        <p14:creationId xmlns:p14="http://schemas.microsoft.com/office/powerpoint/2010/main" val="3844583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r>
              <a:rPr lang="en-US"/>
              <a:t>DRAFT 3/8/17</a:t>
            </a:r>
          </a:p>
        </p:txBody>
      </p:sp>
      <p:sp>
        <p:nvSpPr>
          <p:cNvPr id="5" name="Slide Number Placeholder 4"/>
          <p:cNvSpPr>
            <a:spLocks noGrp="1"/>
          </p:cNvSpPr>
          <p:nvPr>
            <p:ph type="sldNum" sz="quarter" idx="11"/>
          </p:nvPr>
        </p:nvSpPr>
        <p:spPr/>
        <p:txBody>
          <a:bodyPr/>
          <a:lstStyle/>
          <a:p>
            <a:fld id="{F4859CE7-D46B-4EEA-A663-F38E48F7BE88}" type="slidenum">
              <a:rPr lang="en-US" smtClean="0"/>
              <a:t>15</a:t>
            </a:fld>
            <a:endParaRPr lang="en-US"/>
          </a:p>
        </p:txBody>
      </p:sp>
    </p:spTree>
    <p:extLst>
      <p:ext uri="{BB962C8B-B14F-4D97-AF65-F5344CB8AC3E}">
        <p14:creationId xmlns:p14="http://schemas.microsoft.com/office/powerpoint/2010/main" val="220561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B938DD-D839-45C0-B918-5018E6E54B63}" type="datetime1">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163600-C328-4E8F-99EE-35E8F4EC4406}" type="datetime1">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1D4CBB-5867-47C6-A419-CBEB676505AF}" type="datetime1">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07F306-B48C-47AC-99AC-A3136F17CE9B}" type="datetime1">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DCD3C5-C9D8-45C8-B63F-03EBB9918537}" type="datetime1">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DAD1AB-4ECA-442C-BE51-95275E46B1FA}" type="datetime1">
              <a:rPr lang="en-US" smtClean="0"/>
              <a:t>10/31/2017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767F16-9500-4A88-80BA-9059CEC3B183}" type="datetime1">
              <a:rPr lang="en-US" smtClean="0"/>
              <a:t>10/31/2017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E86D68-AF55-421B-8298-6D5A80783F25}" type="datetime1">
              <a:rPr lang="en-US" smtClean="0"/>
              <a:t>10/31/2017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810471-49FB-447B-9BC1-CF6ED1D84798}" type="datetime1">
              <a:rPr lang="en-US" smtClean="0"/>
              <a:t>10/31/2017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AD0C99-E04C-4D9A-B79B-2C80A7EFC7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1C6DD1-C874-45A1-9008-A4E2ED24CEDD}" type="datetime1">
              <a:rPr lang="en-US" smtClean="0"/>
              <a:t>10/31/2017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D0C99-E04C-4D9A-B79B-2C80A7EFC7CF}"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BD776EC7-7D9E-40ED-9C3C-07DF88DB3114}" type="datetime1">
              <a:rPr lang="en-US" smtClean="0"/>
              <a:t>10/31/2017</a:t>
            </a:fld>
            <a:endParaRPr lang="en-US"/>
          </a:p>
        </p:txBody>
      </p:sp>
      <p:sp>
        <p:nvSpPr>
          <p:cNvPr id="9" name="Slide Number Placeholder 8"/>
          <p:cNvSpPr>
            <a:spLocks noGrp="1"/>
          </p:cNvSpPr>
          <p:nvPr>
            <p:ph type="sldNum" sz="quarter" idx="11"/>
          </p:nvPr>
        </p:nvSpPr>
        <p:spPr/>
        <p:txBody>
          <a:bodyPr/>
          <a:lstStyle/>
          <a:p>
            <a:fld id="{EAAD0C99-E04C-4D9A-B79B-2C80A7EFC7CF}"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EAAD0C99-E04C-4D9A-B79B-2C80A7EFC7CF}"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81979A3-39D5-401A-9D8B-D454CD508374}" type="datetime1">
              <a:rPr lang="en-US" smtClean="0"/>
              <a:t>10/31/2017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866378"/>
            <a:ext cx="8458200" cy="2011137"/>
          </a:xfrm>
        </p:spPr>
        <p:txBody>
          <a:bodyPr/>
          <a:lstStyle/>
          <a:p>
            <a:pPr algn="ctr"/>
            <a:r>
              <a:rPr lang="en-US" sz="5500" dirty="0">
                <a:solidFill>
                  <a:srgbClr val="003591"/>
                </a:solidFill>
              </a:rPr>
              <a:t>Middle States Accreditation Standards and Processes</a:t>
            </a:r>
          </a:p>
        </p:txBody>
      </p:sp>
      <p:grpSp>
        <p:nvGrpSpPr>
          <p:cNvPr id="4" name="Group 3" descr="Page 1" title="1"/>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descr="Page 1" title="1"/>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a:t>
            </a:fld>
            <a:endParaRPr lang="en-US"/>
          </a:p>
        </p:txBody>
      </p:sp>
      <p:pic>
        <p:nvPicPr>
          <p:cNvPr id="10" name="Picture 9" descr="Hofstra University logo" title="Hofstra University"/>
          <p:cNvPicPr>
            <a:picLocks noChangeAspect="1"/>
          </p:cNvPicPr>
          <p:nvPr/>
        </p:nvPicPr>
        <p:blipFill rotWithShape="1">
          <a:blip r:embed="rId3"/>
          <a:srcRect l="23037" t="43333" r="56018" b="43333"/>
          <a:stretch/>
        </p:blipFill>
        <p:spPr>
          <a:xfrm>
            <a:off x="2893320" y="4563649"/>
            <a:ext cx="2671560" cy="1842455"/>
          </a:xfrm>
          <a:prstGeom prst="rect">
            <a:avLst/>
          </a:prstGeom>
        </p:spPr>
      </p:pic>
    </p:spTree>
    <p:extLst>
      <p:ext uri="{BB962C8B-B14F-4D97-AF65-F5344CB8AC3E}">
        <p14:creationId xmlns:p14="http://schemas.microsoft.com/office/powerpoint/2010/main" val="2980888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Overview of Working Groups</a:t>
            </a:r>
          </a:p>
        </p:txBody>
      </p:sp>
      <p:sp>
        <p:nvSpPr>
          <p:cNvPr id="3" name="Content Placeholder 2"/>
          <p:cNvSpPr>
            <a:spLocks noGrp="1"/>
          </p:cNvSpPr>
          <p:nvPr>
            <p:ph idx="1"/>
          </p:nvPr>
        </p:nvSpPr>
        <p:spPr>
          <a:xfrm>
            <a:off x="457200" y="1600200"/>
            <a:ext cx="7620000" cy="4800600"/>
          </a:xfrm>
        </p:spPr>
        <p:txBody>
          <a:bodyPr/>
          <a:lstStyle/>
          <a:p>
            <a:pPr marL="114300" indent="0">
              <a:buNone/>
            </a:pPr>
            <a:r>
              <a:rPr lang="en-US" dirty="0"/>
              <a:t>Our MSCHE Working Groups are organized around each Standard (7 Working Groups) and related Requirements of Affiliation</a:t>
            </a:r>
          </a:p>
          <a:p>
            <a:pPr marL="114300" indent="0">
              <a:buNone/>
            </a:pPr>
            <a:r>
              <a:rPr lang="en-US" dirty="0">
                <a:solidFill>
                  <a:srgbClr val="000000"/>
                </a:solidFill>
              </a:rPr>
              <a:t>Primary task for Working Groups is to determine and demonstrate that the Standards and Requirements have been met, by: </a:t>
            </a:r>
          </a:p>
          <a:p>
            <a:r>
              <a:rPr lang="en-US" dirty="0"/>
              <a:t>Engaging in a process of discovery</a:t>
            </a:r>
          </a:p>
          <a:p>
            <a:r>
              <a:rPr lang="en-US" dirty="0"/>
              <a:t>Gathering data</a:t>
            </a:r>
          </a:p>
          <a:p>
            <a:r>
              <a:rPr lang="en-US" dirty="0"/>
              <a:t>Critically analyzing that data</a:t>
            </a:r>
          </a:p>
          <a:p>
            <a:r>
              <a:rPr lang="en-US" dirty="0"/>
              <a:t>Identifying strengths and challenges</a:t>
            </a:r>
          </a:p>
          <a:p>
            <a:r>
              <a:rPr lang="en-US" dirty="0"/>
              <a:t>Making recommendations that will further support Hofstra University’s mission, goals, and strategic plans</a:t>
            </a:r>
          </a:p>
          <a:p>
            <a:endParaRPr lang="en-US" dirty="0"/>
          </a:p>
          <a:p>
            <a:endParaRPr lang="en-US" dirty="0"/>
          </a:p>
        </p:txBody>
      </p:sp>
      <p:grpSp>
        <p:nvGrpSpPr>
          <p:cNvPr id="4" name="Group 3" descr="Page 10" title="10"/>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10</a:t>
            </a:fld>
            <a:endParaRPr lang="en-US"/>
          </a:p>
        </p:txBody>
      </p:sp>
    </p:spTree>
    <p:extLst>
      <p:ext uri="{BB962C8B-B14F-4D97-AF65-F5344CB8AC3E}">
        <p14:creationId xmlns:p14="http://schemas.microsoft.com/office/powerpoint/2010/main" val="3020346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Overview of Working Groups </a:t>
            </a:r>
          </a:p>
        </p:txBody>
      </p:sp>
      <p:sp>
        <p:nvSpPr>
          <p:cNvPr id="3" name="Content Placeholder 2"/>
          <p:cNvSpPr>
            <a:spLocks noGrp="1"/>
          </p:cNvSpPr>
          <p:nvPr>
            <p:ph idx="1"/>
          </p:nvPr>
        </p:nvSpPr>
        <p:spPr/>
        <p:txBody>
          <a:bodyPr>
            <a:normAutofit lnSpcReduction="10000"/>
          </a:bodyPr>
          <a:lstStyle/>
          <a:p>
            <a:pPr marL="114300" indent="0">
              <a:buNone/>
            </a:pPr>
            <a:r>
              <a:rPr lang="en-US" dirty="0"/>
              <a:t>Each working group has two Co-Chairs who coordinate and support the activities of working group:</a:t>
            </a:r>
          </a:p>
          <a:p>
            <a:r>
              <a:rPr lang="en-US" dirty="0"/>
              <a:t>Co-Chairs are also members of Steering Committee</a:t>
            </a:r>
          </a:p>
          <a:p>
            <a:r>
              <a:rPr lang="en-US" dirty="0"/>
              <a:t>Each Working Group must</a:t>
            </a:r>
          </a:p>
          <a:p>
            <a:pPr lvl="1"/>
            <a:r>
              <a:rPr lang="en-US" dirty="0">
                <a:solidFill>
                  <a:srgbClr val="000000"/>
                </a:solidFill>
              </a:rPr>
              <a:t>Populate the Documentation Roadmap</a:t>
            </a:r>
          </a:p>
          <a:p>
            <a:pPr lvl="1"/>
            <a:r>
              <a:rPr lang="en-US" dirty="0"/>
              <a:t>Incorporate assessment activities</a:t>
            </a:r>
          </a:p>
          <a:p>
            <a:pPr lvl="1"/>
            <a:r>
              <a:rPr lang="en-US" dirty="0"/>
              <a:t>Document what has been learned from that assessment</a:t>
            </a:r>
          </a:p>
          <a:p>
            <a:pPr lvl="1"/>
            <a:r>
              <a:rPr lang="en-US" dirty="0"/>
              <a:t>Suggest areas for improvement</a:t>
            </a:r>
          </a:p>
          <a:p>
            <a:r>
              <a:rPr lang="en-US" dirty="0"/>
              <a:t>Output for each Working Groups is a written draft section of the Self-Study report for its assigned Standard</a:t>
            </a:r>
          </a:p>
          <a:p>
            <a:pPr marL="114300" indent="0">
              <a:buNone/>
            </a:pPr>
            <a:r>
              <a:rPr lang="en-US" i="1" dirty="0"/>
              <a:t>The resulting narrative for each Standard tells the unique story of how Hofstra University meets that Standard in sustainable, reliable, and innovative ways</a:t>
            </a:r>
          </a:p>
          <a:p>
            <a:pPr lvl="1"/>
            <a:endParaRPr lang="en-US" dirty="0"/>
          </a:p>
          <a:p>
            <a:endParaRPr lang="en-US" dirty="0"/>
          </a:p>
          <a:p>
            <a:endParaRPr lang="en-US" dirty="0"/>
          </a:p>
        </p:txBody>
      </p:sp>
      <p:grpSp>
        <p:nvGrpSpPr>
          <p:cNvPr id="4" name="Group 3" descr="Page 11" title="11"/>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11</a:t>
            </a:fld>
            <a:endParaRPr lang="en-US"/>
          </a:p>
        </p:txBody>
      </p:sp>
    </p:spTree>
    <p:extLst>
      <p:ext uri="{BB962C8B-B14F-4D97-AF65-F5344CB8AC3E}">
        <p14:creationId xmlns:p14="http://schemas.microsoft.com/office/powerpoint/2010/main" val="3278776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solidFill>
                  <a:srgbClr val="003591"/>
                </a:solidFill>
              </a:rPr>
            </a:br>
            <a:r>
              <a:rPr lang="en-US" dirty="0">
                <a:solidFill>
                  <a:srgbClr val="003591"/>
                </a:solidFill>
              </a:rPr>
              <a:t>General comments about  Working Group reports:</a:t>
            </a:r>
            <a:br>
              <a:rPr lang="en-US" dirty="0"/>
            </a:br>
            <a:endParaRPr lang="en-US" dirty="0"/>
          </a:p>
        </p:txBody>
      </p:sp>
      <p:sp>
        <p:nvSpPr>
          <p:cNvPr id="3" name="Content Placeholder 2"/>
          <p:cNvSpPr>
            <a:spLocks noGrp="1"/>
          </p:cNvSpPr>
          <p:nvPr>
            <p:ph idx="1"/>
          </p:nvPr>
        </p:nvSpPr>
        <p:spPr>
          <a:xfrm>
            <a:off x="457200" y="1600200"/>
            <a:ext cx="7620000" cy="5029200"/>
          </a:xfrm>
        </p:spPr>
        <p:txBody>
          <a:bodyPr>
            <a:normAutofit/>
          </a:bodyPr>
          <a:lstStyle/>
          <a:p>
            <a:pPr lvl="0"/>
            <a:r>
              <a:rPr lang="en-US" dirty="0"/>
              <a:t>Please limit the report to about 20 pages, excluding appendices</a:t>
            </a:r>
          </a:p>
          <a:p>
            <a:pPr lvl="0"/>
            <a:r>
              <a:rPr lang="en-US" dirty="0"/>
              <a:t>Refer to specific elements of the Standard and Requirements of Affiliation in your discussion</a:t>
            </a:r>
          </a:p>
          <a:p>
            <a:pPr lvl="0"/>
            <a:r>
              <a:rPr lang="en-US" dirty="0">
                <a:solidFill>
                  <a:srgbClr val="000000"/>
                </a:solidFill>
              </a:rPr>
              <a:t>Consider overlap between Standards and consult with other working groups as appropriate, and note the overlap in your narrative to avoid redundancies</a:t>
            </a:r>
          </a:p>
          <a:p>
            <a:pPr lvl="0"/>
            <a:r>
              <a:rPr lang="en-US" dirty="0">
                <a:solidFill>
                  <a:srgbClr val="000000"/>
                </a:solidFill>
              </a:rPr>
              <a:t>Evaluate strengths and weaknesses in a constructive and factual tone</a:t>
            </a:r>
          </a:p>
          <a:p>
            <a:pPr lvl="0"/>
            <a:r>
              <a:rPr lang="en-US" dirty="0"/>
              <a:t>Consider the past 10 years of Hofstra’s history in your analysis, since the last full review</a:t>
            </a:r>
          </a:p>
          <a:p>
            <a:endParaRPr lang="en-US" dirty="0"/>
          </a:p>
        </p:txBody>
      </p:sp>
      <p:grpSp>
        <p:nvGrpSpPr>
          <p:cNvPr id="4" name="Group 3" descr="Page 12" title="12"/>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12</a:t>
            </a:fld>
            <a:endParaRPr lang="en-US"/>
          </a:p>
        </p:txBody>
      </p:sp>
    </p:spTree>
    <p:extLst>
      <p:ext uri="{BB962C8B-B14F-4D97-AF65-F5344CB8AC3E}">
        <p14:creationId xmlns:p14="http://schemas.microsoft.com/office/powerpoint/2010/main" val="1984826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solidFill>
                  <a:srgbClr val="003591"/>
                </a:solidFill>
              </a:rPr>
            </a:br>
            <a:r>
              <a:rPr lang="en-US" dirty="0">
                <a:solidFill>
                  <a:srgbClr val="003591"/>
                </a:solidFill>
              </a:rPr>
              <a:t>General comments about  Working Group reports: </a:t>
            </a:r>
            <a:br>
              <a:rPr lang="en-US" dirty="0"/>
            </a:br>
            <a:endParaRPr lang="en-US" dirty="0"/>
          </a:p>
        </p:txBody>
      </p:sp>
      <p:sp>
        <p:nvSpPr>
          <p:cNvPr id="3" name="Content Placeholder 2"/>
          <p:cNvSpPr>
            <a:spLocks noGrp="1"/>
          </p:cNvSpPr>
          <p:nvPr>
            <p:ph idx="1"/>
          </p:nvPr>
        </p:nvSpPr>
        <p:spPr>
          <a:xfrm>
            <a:off x="457200" y="1600200"/>
            <a:ext cx="7620000" cy="5029200"/>
          </a:xfrm>
        </p:spPr>
        <p:txBody>
          <a:bodyPr>
            <a:normAutofit/>
          </a:bodyPr>
          <a:lstStyle/>
          <a:p>
            <a:pPr lvl="0"/>
            <a:r>
              <a:rPr lang="en-US" dirty="0"/>
              <a:t>Include comments on Standard elements that the Working Group believes the University could develop over time. The Steering Group will consider these comments, and versions may become recommendations in the final document.</a:t>
            </a:r>
          </a:p>
          <a:p>
            <a:pPr lvl="0"/>
            <a:r>
              <a:rPr lang="en-US" dirty="0"/>
              <a:t>Along with other appropriate materials, please refer to the 2014 PRR and the 2008-09 Self-Study report found in the documentation folder at: S:\MSCHE 2018-19 Self Study\Documentation.</a:t>
            </a:r>
          </a:p>
          <a:p>
            <a:pPr lvl="0"/>
            <a:r>
              <a:rPr lang="en-US" dirty="0"/>
              <a:t>Not every recommendation from the Working Groups will be included in the final report. Groups should keep a separate suggestion list for all ideas for improvement.</a:t>
            </a:r>
          </a:p>
          <a:p>
            <a:endParaRPr lang="en-US" dirty="0"/>
          </a:p>
        </p:txBody>
      </p:sp>
      <p:grpSp>
        <p:nvGrpSpPr>
          <p:cNvPr id="4" name="Group 3" descr="Page 13" title="13"/>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13</a:t>
            </a:fld>
            <a:endParaRPr lang="en-US"/>
          </a:p>
        </p:txBody>
      </p:sp>
    </p:spTree>
    <p:extLst>
      <p:ext uri="{BB962C8B-B14F-4D97-AF65-F5344CB8AC3E}">
        <p14:creationId xmlns:p14="http://schemas.microsoft.com/office/powerpoint/2010/main" val="1129144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Timeline for Working Groups</a:t>
            </a:r>
          </a:p>
        </p:txBody>
      </p:sp>
      <p:sp>
        <p:nvSpPr>
          <p:cNvPr id="3" name="Content Placeholder 2"/>
          <p:cNvSpPr>
            <a:spLocks noGrp="1"/>
          </p:cNvSpPr>
          <p:nvPr>
            <p:ph idx="1"/>
          </p:nvPr>
        </p:nvSpPr>
        <p:spPr>
          <a:xfrm>
            <a:off x="228600" y="1600200"/>
            <a:ext cx="8077200" cy="5257800"/>
          </a:xfrm>
        </p:spPr>
        <p:txBody>
          <a:bodyPr>
            <a:normAutofit lnSpcReduction="10000"/>
          </a:bodyPr>
          <a:lstStyle/>
          <a:p>
            <a:r>
              <a:rPr lang="en-US" dirty="0"/>
              <a:t>Apr-May	Working Group initial meetings</a:t>
            </a:r>
          </a:p>
          <a:p>
            <a:r>
              <a:rPr lang="en-US" dirty="0">
                <a:solidFill>
                  <a:srgbClr val="00B050"/>
                </a:solidFill>
              </a:rPr>
              <a:t>May 11	MSCHE VP Liaison visit</a:t>
            </a:r>
          </a:p>
          <a:p>
            <a:r>
              <a:rPr lang="en-US" dirty="0"/>
              <a:t>Sept-Dec	Working Group meetings to review data, outline 		chapters, update Documentation Roadmap</a:t>
            </a:r>
          </a:p>
          <a:p>
            <a:r>
              <a:rPr lang="en-US" dirty="0"/>
              <a:t>Jan 2018	Working Group first drafts due to Steering 			Committee</a:t>
            </a:r>
          </a:p>
          <a:p>
            <a:r>
              <a:rPr lang="en-US" dirty="0"/>
              <a:t>Feb-Apr	Working Group meetings</a:t>
            </a:r>
          </a:p>
          <a:p>
            <a:r>
              <a:rPr lang="en-US" dirty="0"/>
              <a:t>May 15	Working Group “final” drafts due to Steering 			Committee</a:t>
            </a:r>
          </a:p>
          <a:p>
            <a:r>
              <a:rPr lang="en-US" dirty="0"/>
              <a:t>Fall 2018	Review, community-wide discussion of Self-			Study, and revisions; Draft to Team Evaluator Chair</a:t>
            </a:r>
          </a:p>
          <a:p>
            <a:r>
              <a:rPr lang="en-US" dirty="0"/>
              <a:t>Feb 2019	Self-Study due to Visiting Team</a:t>
            </a:r>
          </a:p>
          <a:p>
            <a:r>
              <a:rPr lang="en-US" dirty="0"/>
              <a:t>Mar-Apr	Visiting Team on campus</a:t>
            </a:r>
          </a:p>
          <a:p>
            <a:r>
              <a:rPr lang="en-US" dirty="0"/>
              <a:t>June 	MSCHE Determination</a:t>
            </a:r>
          </a:p>
          <a:p>
            <a:endParaRPr lang="en-US" dirty="0"/>
          </a:p>
        </p:txBody>
      </p:sp>
      <p:grpSp>
        <p:nvGrpSpPr>
          <p:cNvPr id="4" name="Group 3" descr="Page 14" title="14"/>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14</a:t>
            </a:fld>
            <a:endParaRPr lang="en-US"/>
          </a:p>
        </p:txBody>
      </p:sp>
    </p:spTree>
    <p:extLst>
      <p:ext uri="{BB962C8B-B14F-4D97-AF65-F5344CB8AC3E}">
        <p14:creationId xmlns:p14="http://schemas.microsoft.com/office/powerpoint/2010/main" val="2635322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Resources</a:t>
            </a:r>
          </a:p>
        </p:txBody>
      </p:sp>
      <p:sp>
        <p:nvSpPr>
          <p:cNvPr id="3" name="Content Placeholder 2"/>
          <p:cNvSpPr>
            <a:spLocks noGrp="1"/>
          </p:cNvSpPr>
          <p:nvPr>
            <p:ph idx="1"/>
          </p:nvPr>
        </p:nvSpPr>
        <p:spPr/>
        <p:txBody>
          <a:bodyPr>
            <a:normAutofit lnSpcReduction="10000"/>
          </a:bodyPr>
          <a:lstStyle/>
          <a:p>
            <a:r>
              <a:rPr lang="en-US" dirty="0">
                <a:solidFill>
                  <a:srgbClr val="000000"/>
                </a:solidFill>
              </a:rPr>
              <a:t>Logistical support: Toni Fazler, </a:t>
            </a:r>
            <a:r>
              <a:rPr lang="en-US" dirty="0"/>
              <a:t>Coordinator for Events and Communication</a:t>
            </a:r>
            <a:endParaRPr lang="en-US" dirty="0">
              <a:solidFill>
                <a:srgbClr val="000000"/>
              </a:solidFill>
            </a:endParaRPr>
          </a:p>
          <a:p>
            <a:r>
              <a:rPr lang="en-US" dirty="0">
                <a:solidFill>
                  <a:srgbClr val="000000"/>
                </a:solidFill>
              </a:rPr>
              <a:t>Institutional Research: Stephanie </a:t>
            </a:r>
            <a:r>
              <a:rPr lang="en-US" dirty="0" err="1">
                <a:solidFill>
                  <a:srgbClr val="000000"/>
                </a:solidFill>
              </a:rPr>
              <a:t>Bushey</a:t>
            </a:r>
            <a:r>
              <a:rPr lang="en-US" dirty="0">
                <a:solidFill>
                  <a:srgbClr val="000000"/>
                </a:solidFill>
              </a:rPr>
              <a:t>, Vice President</a:t>
            </a:r>
          </a:p>
          <a:p>
            <a:r>
              <a:rPr lang="en-US" dirty="0">
                <a:solidFill>
                  <a:srgbClr val="000000"/>
                </a:solidFill>
              </a:rPr>
              <a:t>Writer: Craig Rustici, </a:t>
            </a:r>
            <a:r>
              <a:rPr lang="en-US" dirty="0"/>
              <a:t>Chair of the English Department, Professor of English</a:t>
            </a:r>
          </a:p>
          <a:p>
            <a:r>
              <a:rPr lang="en-US" dirty="0">
                <a:solidFill>
                  <a:srgbClr val="000000"/>
                </a:solidFill>
              </a:rPr>
              <a:t>Academic Assessment &amp; Student Learning Outcomes: Terri Shapiro, Sr. Vice Provost</a:t>
            </a:r>
          </a:p>
          <a:p>
            <a:r>
              <a:rPr lang="en-US" dirty="0">
                <a:solidFill>
                  <a:srgbClr val="000000"/>
                </a:solidFill>
              </a:rPr>
              <a:t>Shared drive: S:\MSCHE 2018-19 Self Study</a:t>
            </a:r>
          </a:p>
          <a:p>
            <a:pPr lvl="1"/>
            <a:r>
              <a:rPr lang="en-US" dirty="0">
                <a:solidFill>
                  <a:srgbClr val="000000"/>
                </a:solidFill>
              </a:rPr>
              <a:t>Middle States publications</a:t>
            </a:r>
          </a:p>
          <a:p>
            <a:pPr lvl="1"/>
            <a:r>
              <a:rPr lang="en-US" dirty="0">
                <a:solidFill>
                  <a:srgbClr val="000000"/>
                </a:solidFill>
              </a:rPr>
              <a:t>Documentation Roadmap, past MSCHE Self Study and PRR</a:t>
            </a:r>
          </a:p>
          <a:p>
            <a:pPr lvl="1"/>
            <a:r>
              <a:rPr lang="en-US" dirty="0">
                <a:solidFill>
                  <a:srgbClr val="000000"/>
                </a:solidFill>
              </a:rPr>
              <a:t>Folder for each Standard Working Group</a:t>
            </a:r>
          </a:p>
          <a:p>
            <a:pPr lvl="1"/>
            <a:r>
              <a:rPr lang="en-US" dirty="0">
                <a:solidFill>
                  <a:srgbClr val="000000"/>
                </a:solidFill>
              </a:rPr>
              <a:t>Committee Membership &amp; Charge</a:t>
            </a:r>
          </a:p>
          <a:p>
            <a:pPr lvl="1"/>
            <a:r>
              <a:rPr lang="en-US" dirty="0">
                <a:solidFill>
                  <a:srgbClr val="000000"/>
                </a:solidFill>
              </a:rPr>
              <a:t>Self Study Design</a:t>
            </a:r>
          </a:p>
          <a:p>
            <a:pPr lvl="1"/>
            <a:endParaRPr lang="en-US" dirty="0"/>
          </a:p>
        </p:txBody>
      </p:sp>
      <p:grpSp>
        <p:nvGrpSpPr>
          <p:cNvPr id="4" name="Group 3" descr="Page 15" title="15"/>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15</a:t>
            </a:fld>
            <a:endParaRPr lang="en-US"/>
          </a:p>
        </p:txBody>
      </p:sp>
    </p:spTree>
    <p:extLst>
      <p:ext uri="{BB962C8B-B14F-4D97-AF65-F5344CB8AC3E}">
        <p14:creationId xmlns:p14="http://schemas.microsoft.com/office/powerpoint/2010/main" val="3559520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Questions?</a:t>
            </a:r>
          </a:p>
        </p:txBody>
      </p:sp>
      <p:sp>
        <p:nvSpPr>
          <p:cNvPr id="3" name="Content Placeholder 2"/>
          <p:cNvSpPr>
            <a:spLocks noGrp="1"/>
          </p:cNvSpPr>
          <p:nvPr>
            <p:ph idx="1"/>
          </p:nvPr>
        </p:nvSpPr>
        <p:spPr/>
        <p:txBody>
          <a:bodyPr/>
          <a:lstStyle/>
          <a:p>
            <a:endParaRPr lang="en-US"/>
          </a:p>
        </p:txBody>
      </p:sp>
      <p:grpSp>
        <p:nvGrpSpPr>
          <p:cNvPr id="4" name="Group 3" descr="Page 16" title="16"/>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16</a:t>
            </a:fld>
            <a:endParaRPr lang="en-US"/>
          </a:p>
        </p:txBody>
      </p:sp>
    </p:spTree>
    <p:extLst>
      <p:ext uri="{BB962C8B-B14F-4D97-AF65-F5344CB8AC3E}">
        <p14:creationId xmlns:p14="http://schemas.microsoft.com/office/powerpoint/2010/main" val="3362309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1143000"/>
          </a:xfrm>
        </p:spPr>
        <p:txBody>
          <a:bodyPr/>
          <a:lstStyle/>
          <a:p>
            <a:r>
              <a:rPr lang="en-US" dirty="0">
                <a:solidFill>
                  <a:srgbClr val="003591"/>
                </a:solidFill>
              </a:rPr>
              <a:t>Middle States Mission Statement</a:t>
            </a:r>
          </a:p>
        </p:txBody>
      </p:sp>
      <p:sp>
        <p:nvSpPr>
          <p:cNvPr id="3" name="Content Placeholder 2"/>
          <p:cNvSpPr>
            <a:spLocks noGrp="1"/>
          </p:cNvSpPr>
          <p:nvPr>
            <p:ph idx="1"/>
          </p:nvPr>
        </p:nvSpPr>
        <p:spPr>
          <a:xfrm>
            <a:off x="457200" y="2209800"/>
            <a:ext cx="7620000" cy="3276600"/>
          </a:xfrm>
        </p:spPr>
        <p:txBody>
          <a:bodyPr/>
          <a:lstStyle/>
          <a:p>
            <a:pPr marL="114300" indent="0">
              <a:lnSpc>
                <a:spcPct val="150000"/>
              </a:lnSpc>
              <a:buNone/>
            </a:pPr>
            <a:r>
              <a:rPr lang="en-US" dirty="0"/>
              <a:t>“The Middle States Commission on Higher Education assures students and the public of the educational quality of higher education. The Commission’s accreditation process ensures institutional accountability, self-appraisal, improvement, and innovation through peer review and the rigorous application of standards within the context of institutional mission.”</a:t>
            </a:r>
          </a:p>
        </p:txBody>
      </p:sp>
      <p:grpSp>
        <p:nvGrpSpPr>
          <p:cNvPr id="4" name="Group 3" descr="Page 2" title="2"/>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4" name="Slide Number Placeholder 13"/>
          <p:cNvSpPr>
            <a:spLocks noGrp="1"/>
          </p:cNvSpPr>
          <p:nvPr>
            <p:ph type="sldNum" sz="quarter" idx="12"/>
          </p:nvPr>
        </p:nvSpPr>
        <p:spPr/>
        <p:txBody>
          <a:bodyPr/>
          <a:lstStyle/>
          <a:p>
            <a:fld id="{EAAD0C99-E04C-4D9A-B79B-2C80A7EFC7CF}" type="slidenum">
              <a:rPr lang="en-US" smtClean="0"/>
              <a:t>2</a:t>
            </a:fld>
            <a:endParaRPr lang="en-US"/>
          </a:p>
        </p:txBody>
      </p:sp>
    </p:spTree>
    <p:extLst>
      <p:ext uri="{BB962C8B-B14F-4D97-AF65-F5344CB8AC3E}">
        <p14:creationId xmlns:p14="http://schemas.microsoft.com/office/powerpoint/2010/main" val="1893093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lstStyle/>
          <a:p>
            <a:r>
              <a:rPr lang="en-US" sz="4100" dirty="0">
                <a:solidFill>
                  <a:srgbClr val="003591"/>
                </a:solidFill>
              </a:rPr>
              <a:t>Requirements of Affiliation and Standards for Accreditation</a:t>
            </a:r>
          </a:p>
        </p:txBody>
      </p:sp>
      <p:sp>
        <p:nvSpPr>
          <p:cNvPr id="3" name="Content Placeholder 2"/>
          <p:cNvSpPr>
            <a:spLocks noGrp="1"/>
          </p:cNvSpPr>
          <p:nvPr>
            <p:ph idx="1"/>
          </p:nvPr>
        </p:nvSpPr>
        <p:spPr>
          <a:xfrm>
            <a:off x="457200" y="1752600"/>
            <a:ext cx="7848600" cy="4876800"/>
          </a:xfrm>
        </p:spPr>
        <p:txBody>
          <a:bodyPr>
            <a:normAutofit/>
          </a:bodyPr>
          <a:lstStyle/>
          <a:p>
            <a:pPr marL="1588" indent="0">
              <a:buNone/>
            </a:pPr>
            <a:r>
              <a:rPr lang="en-US" sz="2600" b="1" dirty="0"/>
              <a:t>Four Principles found in the </a:t>
            </a:r>
            <a:r>
              <a:rPr lang="en-US" sz="2600" b="1" i="1" dirty="0"/>
              <a:t>Introduction</a:t>
            </a:r>
            <a:r>
              <a:rPr lang="en-US" sz="2600" b="1" dirty="0"/>
              <a:t> (p.1) guide the foundation for our work:</a:t>
            </a:r>
          </a:p>
          <a:p>
            <a:r>
              <a:rPr lang="en-US" sz="2400" u="sng" dirty="0"/>
              <a:t>Mission-centric standards </a:t>
            </a:r>
            <a:r>
              <a:rPr lang="en-US" sz="2400" dirty="0"/>
              <a:t>acknowledge the diversity of institutions</a:t>
            </a:r>
          </a:p>
          <a:p>
            <a:r>
              <a:rPr lang="en-US" sz="2400" dirty="0"/>
              <a:t>Focus of the standards is on the </a:t>
            </a:r>
            <a:r>
              <a:rPr lang="en-US" sz="2400" u="sng" dirty="0"/>
              <a:t>student learning </a:t>
            </a:r>
            <a:r>
              <a:rPr lang="en-US" sz="2400" dirty="0"/>
              <a:t>experience</a:t>
            </a:r>
          </a:p>
          <a:p>
            <a:r>
              <a:rPr lang="en-US" sz="2400" dirty="0"/>
              <a:t>Standards emphasize the importance of </a:t>
            </a:r>
            <a:r>
              <a:rPr lang="en-US" sz="2400" u="sng" dirty="0"/>
              <a:t>continuous improvement</a:t>
            </a:r>
          </a:p>
          <a:p>
            <a:r>
              <a:rPr lang="en-US" sz="2400" dirty="0"/>
              <a:t>Standards support </a:t>
            </a:r>
            <a:r>
              <a:rPr lang="en-US" sz="2400" u="sng" dirty="0"/>
              <a:t>innovation</a:t>
            </a:r>
            <a:r>
              <a:rPr lang="en-US" sz="2400" dirty="0"/>
              <a:t> as essential to higher education</a:t>
            </a:r>
          </a:p>
        </p:txBody>
      </p:sp>
      <p:sp>
        <p:nvSpPr>
          <p:cNvPr id="4" name="Rectangle 3"/>
          <p:cNvSpPr/>
          <p:nvPr/>
        </p:nvSpPr>
        <p:spPr>
          <a:xfrm>
            <a:off x="762000" y="6167735"/>
            <a:ext cx="7696200" cy="461665"/>
          </a:xfrm>
          <a:prstGeom prst="rect">
            <a:avLst/>
          </a:prstGeom>
        </p:spPr>
        <p:txBody>
          <a:bodyPr wrap="square">
            <a:spAutoFit/>
          </a:bodyPr>
          <a:lstStyle/>
          <a:p>
            <a:r>
              <a:rPr lang="en-US" sz="1200" i="1" dirty="0"/>
              <a:t>MSCHE Standards for Accreditation What you need to know</a:t>
            </a:r>
            <a:r>
              <a:rPr lang="en-US" sz="1200" dirty="0"/>
              <a:t> [PowerPoint Slides]. Retrieved from http://www.msche.org/documents/RevisedMSCHEStandards-WhatYouNeedtoKnow.pdf</a:t>
            </a:r>
          </a:p>
        </p:txBody>
      </p:sp>
      <p:grpSp>
        <p:nvGrpSpPr>
          <p:cNvPr id="5" name="Group 4" descr="Page 3" title="3"/>
          <p:cNvGrpSpPr/>
          <p:nvPr/>
        </p:nvGrpSpPr>
        <p:grpSpPr>
          <a:xfrm>
            <a:off x="8458200" y="0"/>
            <a:ext cx="685800" cy="6858000"/>
            <a:chOff x="8458200" y="0"/>
            <a:chExt cx="685800" cy="6858000"/>
          </a:xfrm>
        </p:grpSpPr>
        <p:sp>
          <p:nvSpPr>
            <p:cNvPr id="6" name="Rectangle 5"/>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p:cNvGrpSpPr/>
            <p:nvPr/>
          </p:nvGrpSpPr>
          <p:grpSpPr>
            <a:xfrm>
              <a:off x="8458200" y="0"/>
              <a:ext cx="685800" cy="6858000"/>
              <a:chOff x="8458200" y="0"/>
              <a:chExt cx="685800" cy="6858000"/>
            </a:xfrm>
          </p:grpSpPr>
          <p:sp>
            <p:nvSpPr>
              <p:cNvPr id="8" name="Rectangle 7"/>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 name="Slide Number Placeholder 9"/>
          <p:cNvSpPr>
            <a:spLocks noGrp="1"/>
          </p:cNvSpPr>
          <p:nvPr>
            <p:ph type="sldNum" sz="quarter" idx="12"/>
          </p:nvPr>
        </p:nvSpPr>
        <p:spPr/>
        <p:txBody>
          <a:bodyPr/>
          <a:lstStyle/>
          <a:p>
            <a:fld id="{EAAD0C99-E04C-4D9A-B79B-2C80A7EFC7CF}" type="slidenum">
              <a:rPr lang="en-US" smtClean="0"/>
              <a:t>3</a:t>
            </a:fld>
            <a:endParaRPr lang="en-US"/>
          </a:p>
        </p:txBody>
      </p:sp>
    </p:spTree>
    <p:extLst>
      <p:ext uri="{BB962C8B-B14F-4D97-AF65-F5344CB8AC3E}">
        <p14:creationId xmlns:p14="http://schemas.microsoft.com/office/powerpoint/2010/main" val="211934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Requirements of Affiliation and Standards for Accreditation </a:t>
            </a:r>
          </a:p>
        </p:txBody>
      </p:sp>
      <p:sp>
        <p:nvSpPr>
          <p:cNvPr id="3" name="Content Placeholder 2"/>
          <p:cNvSpPr>
            <a:spLocks noGrp="1"/>
          </p:cNvSpPr>
          <p:nvPr>
            <p:ph idx="1"/>
          </p:nvPr>
        </p:nvSpPr>
        <p:spPr/>
        <p:txBody>
          <a:bodyPr>
            <a:normAutofit fontScale="92500"/>
          </a:bodyPr>
          <a:lstStyle/>
          <a:p>
            <a:pPr marL="4763" indent="0">
              <a:spcAft>
                <a:spcPts val="300"/>
              </a:spcAft>
              <a:buNone/>
            </a:pPr>
            <a:r>
              <a:rPr lang="en-US" sz="2600" b="1" dirty="0"/>
              <a:t>A HIGHER EDUCATION INSTITUTION</a:t>
            </a:r>
          </a:p>
          <a:p>
            <a:pPr marL="411480" indent="-342900">
              <a:spcAft>
                <a:spcPts val="300"/>
              </a:spcAft>
            </a:pPr>
            <a:r>
              <a:rPr lang="en-US" sz="2400" dirty="0"/>
              <a:t>Has a mission (</a:t>
            </a:r>
            <a:r>
              <a:rPr lang="en-US" sz="2400" b="1" dirty="0"/>
              <a:t>Standard</a:t>
            </a:r>
            <a:r>
              <a:rPr lang="en-US" sz="2400" dirty="0"/>
              <a:t> </a:t>
            </a:r>
            <a:r>
              <a:rPr lang="en-US" sz="2400" b="1" dirty="0"/>
              <a:t>I</a:t>
            </a:r>
            <a:r>
              <a:rPr lang="en-US" sz="2400" dirty="0"/>
              <a:t>)</a:t>
            </a:r>
          </a:p>
          <a:p>
            <a:pPr marL="411480" indent="-342900">
              <a:spcAft>
                <a:spcPts val="300"/>
              </a:spcAft>
            </a:pPr>
            <a:r>
              <a:rPr lang="en-US" sz="2400" dirty="0"/>
              <a:t>And lives it with integrity (</a:t>
            </a:r>
            <a:r>
              <a:rPr lang="en-US" sz="2400" b="1" dirty="0"/>
              <a:t>Standard II</a:t>
            </a:r>
            <a:r>
              <a:rPr lang="en-US" sz="2400" dirty="0"/>
              <a:t>)</a:t>
            </a:r>
          </a:p>
          <a:p>
            <a:pPr marL="411480" indent="-342900">
              <a:spcAft>
                <a:spcPts val="300"/>
              </a:spcAft>
            </a:pPr>
            <a:r>
              <a:rPr lang="en-US" sz="2400" dirty="0"/>
              <a:t>To enhance the student learning experience (</a:t>
            </a:r>
            <a:r>
              <a:rPr lang="en-US" sz="2400" b="1" dirty="0"/>
              <a:t>Standard II</a:t>
            </a:r>
            <a:r>
              <a:rPr lang="en-US" sz="2400" dirty="0"/>
              <a:t>)</a:t>
            </a:r>
          </a:p>
          <a:p>
            <a:pPr marL="411480" indent="-342900">
              <a:spcAft>
                <a:spcPts val="1200"/>
              </a:spcAft>
            </a:pPr>
            <a:r>
              <a:rPr lang="en-US" sz="2400" dirty="0"/>
              <a:t>And support the overall student experience (</a:t>
            </a:r>
            <a:r>
              <a:rPr lang="en-US" sz="2400" b="1" dirty="0"/>
              <a:t>Standard IV</a:t>
            </a:r>
            <a:r>
              <a:rPr lang="en-US" sz="2400" dirty="0"/>
              <a:t>)</a:t>
            </a:r>
          </a:p>
          <a:p>
            <a:pPr marL="4763" indent="0">
              <a:spcAft>
                <a:spcPts val="300"/>
              </a:spcAft>
              <a:buNone/>
            </a:pPr>
            <a:r>
              <a:rPr lang="en-US" sz="2400" b="1" dirty="0"/>
              <a:t>THAT INSTITUTION</a:t>
            </a:r>
            <a:endParaRPr lang="en-US" sz="2400" dirty="0"/>
          </a:p>
          <a:p>
            <a:pPr marL="411480" indent="-342900">
              <a:spcAft>
                <a:spcPts val="300"/>
              </a:spcAft>
            </a:pPr>
            <a:r>
              <a:rPr lang="en-US" sz="2400" dirty="0"/>
              <a:t>Assesses its success in achieving that mission (</a:t>
            </a:r>
            <a:r>
              <a:rPr lang="en-US" sz="2400" b="1" dirty="0"/>
              <a:t>Standard V</a:t>
            </a:r>
            <a:r>
              <a:rPr lang="en-US" sz="2400" dirty="0"/>
              <a:t>)</a:t>
            </a:r>
          </a:p>
          <a:p>
            <a:pPr marL="411480" indent="-342900">
              <a:spcAft>
                <a:spcPts val="300"/>
              </a:spcAft>
            </a:pPr>
            <a:r>
              <a:rPr lang="en-US" sz="2400" dirty="0"/>
              <a:t>And engages in planning to strengthen its resource and improve an institution (</a:t>
            </a:r>
            <a:r>
              <a:rPr lang="en-US" sz="2400" b="1" dirty="0"/>
              <a:t>Standard VI</a:t>
            </a:r>
            <a:r>
              <a:rPr lang="en-US" sz="2400" dirty="0"/>
              <a:t>)</a:t>
            </a:r>
          </a:p>
          <a:p>
            <a:pPr marL="411480" indent="-342900">
              <a:spcAft>
                <a:spcPts val="600"/>
              </a:spcAft>
            </a:pPr>
            <a:r>
              <a:rPr lang="en-US" sz="2400" dirty="0"/>
              <a:t>By means of an effective governing process (</a:t>
            </a:r>
            <a:r>
              <a:rPr lang="en-US" sz="2400" b="1" dirty="0"/>
              <a:t>Standard VII</a:t>
            </a:r>
            <a:r>
              <a:rPr lang="en-US" sz="2400" dirty="0"/>
              <a:t>)</a:t>
            </a:r>
          </a:p>
          <a:p>
            <a:pPr marL="411480" indent="-342900"/>
            <a:endParaRPr lang="en-US" sz="2400" dirty="0"/>
          </a:p>
        </p:txBody>
      </p:sp>
      <p:grpSp>
        <p:nvGrpSpPr>
          <p:cNvPr id="4" name="Group 3" descr="Page 4" title="4"/>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4</a:t>
            </a:fld>
            <a:endParaRPr lang="en-US"/>
          </a:p>
        </p:txBody>
      </p:sp>
    </p:spTree>
    <p:extLst>
      <p:ext uri="{BB962C8B-B14F-4D97-AF65-F5344CB8AC3E}">
        <p14:creationId xmlns:p14="http://schemas.microsoft.com/office/powerpoint/2010/main" val="2324780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3591"/>
                </a:solidFill>
              </a:rPr>
              <a:t>Requirements of Affiliation and Standards for Accreditation  </a:t>
            </a:r>
          </a:p>
        </p:txBody>
      </p:sp>
      <p:sp>
        <p:nvSpPr>
          <p:cNvPr id="3" name="Content Placeholder 2"/>
          <p:cNvSpPr>
            <a:spLocks noGrp="1"/>
          </p:cNvSpPr>
          <p:nvPr>
            <p:ph idx="1"/>
          </p:nvPr>
        </p:nvSpPr>
        <p:spPr>
          <a:xfrm>
            <a:off x="457200" y="1752600"/>
            <a:ext cx="7620000" cy="4800600"/>
          </a:xfrm>
        </p:spPr>
        <p:txBody>
          <a:bodyPr>
            <a:noAutofit/>
          </a:bodyPr>
          <a:lstStyle/>
          <a:p>
            <a:pPr>
              <a:spcAft>
                <a:spcPts val="300"/>
              </a:spcAft>
            </a:pPr>
            <a:r>
              <a:rPr lang="en-US" sz="2600" dirty="0"/>
              <a:t>Revised standards = 11 pages (vs. 68)</a:t>
            </a:r>
          </a:p>
          <a:p>
            <a:pPr>
              <a:spcAft>
                <a:spcPts val="300"/>
              </a:spcAft>
            </a:pPr>
            <a:r>
              <a:rPr lang="en-US" sz="2600" dirty="0"/>
              <a:t>7 standards rather than 14</a:t>
            </a:r>
          </a:p>
          <a:p>
            <a:pPr>
              <a:spcAft>
                <a:spcPts val="300"/>
              </a:spcAft>
            </a:pPr>
            <a:r>
              <a:rPr lang="en-US" sz="2600" dirty="0"/>
              <a:t>Simplicity of Standards: 1-2 sentence statements; criteria</a:t>
            </a:r>
          </a:p>
          <a:p>
            <a:pPr>
              <a:spcAft>
                <a:spcPts val="300"/>
              </a:spcAft>
            </a:pPr>
            <a:r>
              <a:rPr lang="en-US" sz="2600" dirty="0"/>
              <a:t>Structure: centrality of mission (mentioned 20 times); ethics builds on mission; students at the front; planning and governance support the students</a:t>
            </a:r>
          </a:p>
          <a:p>
            <a:pPr>
              <a:spcAft>
                <a:spcPts val="300"/>
              </a:spcAft>
            </a:pPr>
            <a:r>
              <a:rPr lang="en-US" sz="2600" b="1" i="1" dirty="0"/>
              <a:t>Assessment built into every standard</a:t>
            </a:r>
          </a:p>
        </p:txBody>
      </p:sp>
      <p:grpSp>
        <p:nvGrpSpPr>
          <p:cNvPr id="4" name="Group 3" descr="Page 5" title="5"/>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5</a:t>
            </a:fld>
            <a:endParaRPr lang="en-US"/>
          </a:p>
        </p:txBody>
      </p:sp>
    </p:spTree>
    <p:extLst>
      <p:ext uri="{BB962C8B-B14F-4D97-AF65-F5344CB8AC3E}">
        <p14:creationId xmlns:p14="http://schemas.microsoft.com/office/powerpoint/2010/main" val="3800196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848600" cy="1143000"/>
          </a:xfrm>
        </p:spPr>
        <p:txBody>
          <a:bodyPr/>
          <a:lstStyle/>
          <a:p>
            <a:r>
              <a:rPr lang="en-US" sz="3600" dirty="0">
                <a:solidFill>
                  <a:srgbClr val="003591"/>
                </a:solidFill>
              </a:rPr>
              <a:t>Standards of Accreditation:                                       12</a:t>
            </a:r>
            <a:r>
              <a:rPr lang="en-US" sz="3600" baseline="30000" dirty="0">
                <a:solidFill>
                  <a:srgbClr val="003591"/>
                </a:solidFill>
              </a:rPr>
              <a:t>th</a:t>
            </a:r>
            <a:r>
              <a:rPr lang="en-US" sz="3600" dirty="0">
                <a:solidFill>
                  <a:srgbClr val="003591"/>
                </a:solidFill>
              </a:rPr>
              <a:t> &amp; 13</a:t>
            </a:r>
            <a:r>
              <a:rPr lang="en-US" sz="3600" baseline="30000" dirty="0">
                <a:solidFill>
                  <a:srgbClr val="003591"/>
                </a:solidFill>
              </a:rPr>
              <a:t>th</a:t>
            </a:r>
            <a:r>
              <a:rPr lang="en-US" sz="3600" dirty="0">
                <a:solidFill>
                  <a:srgbClr val="003591"/>
                </a:solidFill>
              </a:rPr>
              <a:t> Editions Mapped Out</a:t>
            </a:r>
          </a:p>
        </p:txBody>
      </p:sp>
      <p:graphicFrame>
        <p:nvGraphicFramePr>
          <p:cNvPr id="4" name="Content Placeholder 3" descr="Standards for 12th and 13th Editions" title="12th and 13th Editions Mapped Out"/>
          <p:cNvGraphicFramePr>
            <a:graphicFrameLocks noGrp="1"/>
          </p:cNvGraphicFramePr>
          <p:nvPr>
            <p:ph idx="1"/>
            <p:extLst>
              <p:ext uri="{D42A27DB-BD31-4B8C-83A1-F6EECF244321}">
                <p14:modId xmlns:p14="http://schemas.microsoft.com/office/powerpoint/2010/main" val="2177438922"/>
              </p:ext>
            </p:extLst>
          </p:nvPr>
        </p:nvGraphicFramePr>
        <p:xfrm>
          <a:off x="0" y="1435108"/>
          <a:ext cx="8458200" cy="5422892"/>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tblGrid>
              <a:tr h="304799">
                <a:tc>
                  <a:txBody>
                    <a:bodyPr/>
                    <a:lstStyle/>
                    <a:p>
                      <a:pPr algn="ctr"/>
                      <a:r>
                        <a:rPr lang="en-US" dirty="0"/>
                        <a:t>13</a:t>
                      </a:r>
                      <a:r>
                        <a:rPr lang="en-US" baseline="30000" dirty="0"/>
                        <a:t>th</a:t>
                      </a:r>
                      <a:r>
                        <a:rPr lang="en-US" dirty="0"/>
                        <a:t> Edition</a:t>
                      </a:r>
                    </a:p>
                  </a:txBody>
                  <a:tcPr/>
                </a:tc>
                <a:tc>
                  <a:txBody>
                    <a:bodyPr/>
                    <a:lstStyle/>
                    <a:p>
                      <a:pPr algn="ctr"/>
                      <a:r>
                        <a:rPr lang="en-US" dirty="0"/>
                        <a:t>12</a:t>
                      </a:r>
                      <a:r>
                        <a:rPr lang="en-US" baseline="30000" dirty="0"/>
                        <a:t>th</a:t>
                      </a:r>
                      <a:r>
                        <a:rPr lang="en-US" dirty="0"/>
                        <a:t> Edition</a:t>
                      </a:r>
                    </a:p>
                  </a:txBody>
                  <a:tcPr/>
                </a:tc>
                <a:extLst>
                  <a:ext uri="{0D108BD9-81ED-4DB2-BD59-A6C34878D82A}">
                    <a16:rowId xmlns:a16="http://schemas.microsoft.com/office/drawing/2014/main" val="10000"/>
                  </a:ext>
                </a:extLst>
              </a:tr>
              <a:tr h="42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t>Standard 1:</a:t>
                      </a:r>
                      <a:r>
                        <a:rPr lang="en-US" sz="1600" dirty="0"/>
                        <a:t> Mission and Goals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t>Standard 1: </a:t>
                      </a:r>
                      <a:r>
                        <a:rPr lang="en-US" sz="1600" dirty="0"/>
                        <a:t>Mission and Goals</a:t>
                      </a:r>
                    </a:p>
                  </a:txBody>
                  <a:tcPr/>
                </a:tc>
                <a:extLst>
                  <a:ext uri="{0D108BD9-81ED-4DB2-BD59-A6C34878D82A}">
                    <a16:rowId xmlns:a16="http://schemas.microsoft.com/office/drawing/2014/main" val="10001"/>
                  </a:ext>
                </a:extLst>
              </a:tr>
              <a:tr h="42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t>Standard</a:t>
                      </a:r>
                      <a:r>
                        <a:rPr lang="en-US" sz="1600" b="1" baseline="0" dirty="0"/>
                        <a:t> 2:</a:t>
                      </a:r>
                      <a:r>
                        <a:rPr lang="en-US" sz="1600" baseline="0" dirty="0"/>
                        <a:t> </a:t>
                      </a:r>
                      <a:r>
                        <a:rPr lang="en-US" sz="1600" dirty="0"/>
                        <a:t>Ethics and Integrity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Standard 6: </a:t>
                      </a:r>
                      <a:r>
                        <a:rPr lang="en-US" sz="1600" kern="1200" dirty="0">
                          <a:solidFill>
                            <a:schemeClr val="dk1"/>
                          </a:solidFill>
                          <a:effectLst/>
                          <a:latin typeface="+mn-lt"/>
                          <a:ea typeface="+mn-ea"/>
                          <a:cs typeface="+mn-cs"/>
                        </a:rPr>
                        <a:t>Integrity</a:t>
                      </a:r>
                    </a:p>
                  </a:txBody>
                  <a:tcPr/>
                </a:tc>
                <a:extLst>
                  <a:ext uri="{0D108BD9-81ED-4DB2-BD59-A6C34878D82A}">
                    <a16:rowId xmlns:a16="http://schemas.microsoft.com/office/drawing/2014/main" val="10002"/>
                  </a:ext>
                </a:extLst>
              </a:tr>
              <a:tr h="952623">
                <a:tc>
                  <a:txBody>
                    <a:bodyPr/>
                    <a:lstStyle/>
                    <a:p>
                      <a:r>
                        <a:rPr lang="en-US" sz="1600" b="1" kern="1200" dirty="0">
                          <a:solidFill>
                            <a:schemeClr val="dk1"/>
                          </a:solidFill>
                          <a:effectLst/>
                          <a:latin typeface="+mn-lt"/>
                          <a:ea typeface="+mn-ea"/>
                          <a:cs typeface="+mn-cs"/>
                        </a:rPr>
                        <a:t>Standard 3:</a:t>
                      </a:r>
                      <a:r>
                        <a:rPr lang="en-US" sz="1600" kern="1200" dirty="0">
                          <a:solidFill>
                            <a:schemeClr val="dk1"/>
                          </a:solidFill>
                          <a:effectLst/>
                          <a:latin typeface="+mn-lt"/>
                          <a:ea typeface="+mn-ea"/>
                          <a:cs typeface="+mn-cs"/>
                        </a:rPr>
                        <a:t> Design and Delivery of the Student Learning Experience</a:t>
                      </a:r>
                    </a:p>
                  </a:txBody>
                  <a:tcPr/>
                </a:tc>
                <a:tc>
                  <a:txBody>
                    <a:bodyPr/>
                    <a:lstStyle/>
                    <a:p>
                      <a:r>
                        <a:rPr lang="en-US" sz="1600" b="1" kern="1200" dirty="0">
                          <a:solidFill>
                            <a:schemeClr val="dk1"/>
                          </a:solidFill>
                          <a:effectLst/>
                          <a:latin typeface="+mn-lt"/>
                          <a:ea typeface="+mn-ea"/>
                          <a:cs typeface="+mn-cs"/>
                        </a:rPr>
                        <a:t>Standard 10: </a:t>
                      </a:r>
                      <a:r>
                        <a:rPr lang="en-US" sz="1600" kern="1200" dirty="0">
                          <a:solidFill>
                            <a:schemeClr val="dk1"/>
                          </a:solidFill>
                          <a:effectLst/>
                          <a:latin typeface="+mn-lt"/>
                          <a:ea typeface="+mn-ea"/>
                          <a:cs typeface="+mn-cs"/>
                        </a:rPr>
                        <a:t>Faculty</a:t>
                      </a:r>
                    </a:p>
                    <a:p>
                      <a:r>
                        <a:rPr lang="en-US" sz="1600" b="1" kern="1200" dirty="0">
                          <a:solidFill>
                            <a:schemeClr val="dk1"/>
                          </a:solidFill>
                          <a:effectLst/>
                          <a:latin typeface="+mn-lt"/>
                          <a:ea typeface="+mn-ea"/>
                          <a:cs typeface="+mn-cs"/>
                        </a:rPr>
                        <a:t>Standard 11: </a:t>
                      </a:r>
                      <a:r>
                        <a:rPr lang="en-US" sz="1600" kern="1200" dirty="0">
                          <a:solidFill>
                            <a:schemeClr val="dk1"/>
                          </a:solidFill>
                          <a:effectLst/>
                          <a:latin typeface="+mn-lt"/>
                          <a:ea typeface="+mn-ea"/>
                          <a:cs typeface="+mn-cs"/>
                        </a:rPr>
                        <a:t>Educational Offerings</a:t>
                      </a:r>
                    </a:p>
                    <a:p>
                      <a:r>
                        <a:rPr lang="en-US" sz="1600" b="1" kern="1200" dirty="0">
                          <a:solidFill>
                            <a:schemeClr val="dk1"/>
                          </a:solidFill>
                          <a:effectLst/>
                          <a:latin typeface="+mn-lt"/>
                          <a:ea typeface="+mn-ea"/>
                          <a:cs typeface="+mn-cs"/>
                        </a:rPr>
                        <a:t>Standard 12: </a:t>
                      </a:r>
                      <a:r>
                        <a:rPr lang="en-US" sz="1600" kern="1200" dirty="0">
                          <a:solidFill>
                            <a:schemeClr val="dk1"/>
                          </a:solidFill>
                          <a:effectLst/>
                          <a:latin typeface="+mn-lt"/>
                          <a:ea typeface="+mn-ea"/>
                          <a:cs typeface="+mn-cs"/>
                        </a:rPr>
                        <a:t>General Education</a:t>
                      </a:r>
                    </a:p>
                  </a:txBody>
                  <a:tcPr/>
                </a:tc>
                <a:extLst>
                  <a:ext uri="{0D108BD9-81ED-4DB2-BD59-A6C34878D82A}">
                    <a16:rowId xmlns:a16="http://schemas.microsoft.com/office/drawing/2014/main" val="10003"/>
                  </a:ext>
                </a:extLst>
              </a:tr>
              <a:tr h="670364">
                <a:tc>
                  <a:txBody>
                    <a:bodyPr/>
                    <a:lstStyle/>
                    <a:p>
                      <a:r>
                        <a:rPr lang="en-US" sz="1600" b="1" kern="1200" dirty="0">
                          <a:solidFill>
                            <a:schemeClr val="dk1"/>
                          </a:solidFill>
                          <a:effectLst/>
                          <a:latin typeface="+mn-lt"/>
                          <a:ea typeface="+mn-ea"/>
                          <a:cs typeface="+mn-cs"/>
                        </a:rPr>
                        <a:t>Standard 4:</a:t>
                      </a:r>
                      <a:r>
                        <a:rPr lang="en-US" sz="1600" kern="1200" dirty="0">
                          <a:solidFill>
                            <a:schemeClr val="dk1"/>
                          </a:solidFill>
                          <a:effectLst/>
                          <a:latin typeface="+mn-lt"/>
                          <a:ea typeface="+mn-ea"/>
                          <a:cs typeface="+mn-cs"/>
                        </a:rPr>
                        <a:t> Support of the Student Experience</a:t>
                      </a:r>
                    </a:p>
                  </a:txBody>
                  <a:tcPr/>
                </a:tc>
                <a:tc>
                  <a:txBody>
                    <a:bodyPr/>
                    <a:lstStyle/>
                    <a:p>
                      <a:r>
                        <a:rPr lang="en-US" sz="1600" b="1" kern="1200" dirty="0">
                          <a:solidFill>
                            <a:schemeClr val="dk1"/>
                          </a:solidFill>
                          <a:effectLst/>
                          <a:latin typeface="+mn-lt"/>
                          <a:ea typeface="+mn-ea"/>
                          <a:cs typeface="+mn-cs"/>
                        </a:rPr>
                        <a:t>Standard 8: </a:t>
                      </a:r>
                      <a:r>
                        <a:rPr lang="en-US" sz="1600" kern="1200" dirty="0">
                          <a:solidFill>
                            <a:schemeClr val="dk1"/>
                          </a:solidFill>
                          <a:effectLst/>
                          <a:latin typeface="+mn-lt"/>
                          <a:ea typeface="+mn-ea"/>
                          <a:cs typeface="+mn-cs"/>
                        </a:rPr>
                        <a:t>Student Admissions and Retention</a:t>
                      </a:r>
                    </a:p>
                    <a:p>
                      <a:r>
                        <a:rPr lang="en-US" sz="1600" b="1" kern="1200" dirty="0">
                          <a:solidFill>
                            <a:schemeClr val="dk1"/>
                          </a:solidFill>
                          <a:effectLst/>
                          <a:latin typeface="+mn-lt"/>
                          <a:ea typeface="+mn-ea"/>
                          <a:cs typeface="+mn-cs"/>
                        </a:rPr>
                        <a:t>Standard 9: </a:t>
                      </a:r>
                      <a:r>
                        <a:rPr lang="en-US" sz="1600" kern="1200" dirty="0">
                          <a:solidFill>
                            <a:schemeClr val="dk1"/>
                          </a:solidFill>
                          <a:effectLst/>
                          <a:latin typeface="+mn-lt"/>
                          <a:ea typeface="+mn-ea"/>
                          <a:cs typeface="+mn-cs"/>
                        </a:rPr>
                        <a:t>Student Support Services</a:t>
                      </a:r>
                    </a:p>
                  </a:txBody>
                  <a:tcPr/>
                </a:tc>
                <a:extLst>
                  <a:ext uri="{0D108BD9-81ED-4DB2-BD59-A6C34878D82A}">
                    <a16:rowId xmlns:a16="http://schemas.microsoft.com/office/drawing/2014/main" val="10004"/>
                  </a:ext>
                </a:extLst>
              </a:tr>
              <a:tr h="6703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effectLst/>
                          <a:latin typeface="+mn-lt"/>
                          <a:ea typeface="+mn-ea"/>
                          <a:cs typeface="+mn-cs"/>
                        </a:rPr>
                        <a:t>Standard 5:</a:t>
                      </a:r>
                      <a:r>
                        <a:rPr lang="en-US" sz="1600" kern="1200" dirty="0">
                          <a:solidFill>
                            <a:schemeClr val="dk1"/>
                          </a:solidFill>
                          <a:effectLst/>
                          <a:latin typeface="+mn-lt"/>
                          <a:ea typeface="+mn-ea"/>
                          <a:cs typeface="+mn-cs"/>
                        </a:rPr>
                        <a:t> Educational Effectiveness Assessment</a:t>
                      </a:r>
                    </a:p>
                  </a:txBody>
                  <a:tcPr/>
                </a:tc>
                <a:tc>
                  <a:txBody>
                    <a:bodyPr/>
                    <a:lstStyle/>
                    <a:p>
                      <a:r>
                        <a:rPr lang="en-US" sz="1600" b="1" kern="1200" dirty="0">
                          <a:solidFill>
                            <a:schemeClr val="dk1"/>
                          </a:solidFill>
                          <a:effectLst/>
                          <a:latin typeface="+mn-lt"/>
                          <a:ea typeface="+mn-ea"/>
                          <a:cs typeface="+mn-cs"/>
                        </a:rPr>
                        <a:t>Standard 13: </a:t>
                      </a:r>
                      <a:r>
                        <a:rPr lang="en-US" sz="1600" kern="1200" dirty="0">
                          <a:solidFill>
                            <a:schemeClr val="dk1"/>
                          </a:solidFill>
                          <a:effectLst/>
                          <a:latin typeface="+mn-lt"/>
                          <a:ea typeface="+mn-ea"/>
                          <a:cs typeface="+mn-cs"/>
                        </a:rPr>
                        <a:t>Related Educational Activities</a:t>
                      </a:r>
                    </a:p>
                    <a:p>
                      <a:r>
                        <a:rPr lang="en-US" sz="1600" b="1" kern="1200" dirty="0">
                          <a:solidFill>
                            <a:schemeClr val="dk1"/>
                          </a:solidFill>
                          <a:effectLst/>
                          <a:latin typeface="+mn-lt"/>
                          <a:ea typeface="+mn-ea"/>
                          <a:cs typeface="+mn-cs"/>
                        </a:rPr>
                        <a:t>Standard 14: </a:t>
                      </a:r>
                      <a:r>
                        <a:rPr lang="en-US" sz="1600" kern="1200" dirty="0">
                          <a:solidFill>
                            <a:schemeClr val="dk1"/>
                          </a:solidFill>
                          <a:effectLst/>
                          <a:latin typeface="+mn-lt"/>
                          <a:ea typeface="+mn-ea"/>
                          <a:cs typeface="+mn-cs"/>
                        </a:rPr>
                        <a:t>Assessment of Student Learning</a:t>
                      </a:r>
                    </a:p>
                  </a:txBody>
                  <a:tcPr/>
                </a:tc>
                <a:extLst>
                  <a:ext uri="{0D108BD9-81ED-4DB2-BD59-A6C34878D82A}">
                    <a16:rowId xmlns:a16="http://schemas.microsoft.com/office/drawing/2014/main" val="10005"/>
                  </a:ext>
                </a:extLst>
              </a:tr>
              <a:tr h="1234881">
                <a:tc>
                  <a:txBody>
                    <a:bodyPr/>
                    <a:lstStyle/>
                    <a:p>
                      <a:r>
                        <a:rPr lang="en-US" sz="1600" b="1" kern="1200" dirty="0">
                          <a:solidFill>
                            <a:schemeClr val="dk1"/>
                          </a:solidFill>
                          <a:effectLst/>
                          <a:latin typeface="+mn-lt"/>
                          <a:ea typeface="+mn-ea"/>
                          <a:cs typeface="+mn-cs"/>
                        </a:rPr>
                        <a:t>Standard 6:</a:t>
                      </a:r>
                      <a:r>
                        <a:rPr lang="en-US" sz="1600" kern="1200" dirty="0">
                          <a:solidFill>
                            <a:schemeClr val="dk1"/>
                          </a:solidFill>
                          <a:effectLst/>
                          <a:latin typeface="+mn-lt"/>
                          <a:ea typeface="+mn-ea"/>
                          <a:cs typeface="+mn-cs"/>
                        </a:rPr>
                        <a:t> Planning, Resources and Institutional Improvement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t>Standard 2: </a:t>
                      </a:r>
                      <a:r>
                        <a:rPr lang="en-US" sz="1600" dirty="0"/>
                        <a:t>Planning, Resource Allocation, and Institutional Renewal</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t>Standard 3: </a:t>
                      </a:r>
                      <a:r>
                        <a:rPr lang="en-US" sz="1600" dirty="0"/>
                        <a:t>Institutional Resources</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t>Standard 7: </a:t>
                      </a:r>
                      <a:r>
                        <a:rPr lang="en-US" sz="1600" dirty="0"/>
                        <a:t>Institutional Assessment</a:t>
                      </a:r>
                    </a:p>
                  </a:txBody>
                  <a:tcPr/>
                </a:tc>
                <a:extLst>
                  <a:ext uri="{0D108BD9-81ED-4DB2-BD59-A6C34878D82A}">
                    <a16:rowId xmlns:a16="http://schemas.microsoft.com/office/drawing/2014/main" val="10006"/>
                  </a:ext>
                </a:extLst>
              </a:tr>
              <a:tr h="670364">
                <a:tc>
                  <a:txBody>
                    <a:bodyPr/>
                    <a:lstStyle/>
                    <a:p>
                      <a:r>
                        <a:rPr lang="en-US" sz="1600" b="1" kern="1200" dirty="0">
                          <a:solidFill>
                            <a:schemeClr val="dk1"/>
                          </a:solidFill>
                          <a:effectLst/>
                          <a:latin typeface="+mn-lt"/>
                          <a:ea typeface="+mn-ea"/>
                          <a:cs typeface="+mn-cs"/>
                        </a:rPr>
                        <a:t>Standard 7:</a:t>
                      </a:r>
                      <a:r>
                        <a:rPr lang="en-US" sz="1600" kern="1200" dirty="0">
                          <a:solidFill>
                            <a:schemeClr val="dk1"/>
                          </a:solidFill>
                          <a:effectLst/>
                          <a:latin typeface="+mn-lt"/>
                          <a:ea typeface="+mn-ea"/>
                          <a:cs typeface="+mn-cs"/>
                        </a:rPr>
                        <a:t> Governance, Leadership, and Administration</a:t>
                      </a:r>
                    </a:p>
                  </a:txBody>
                  <a:tcPr/>
                </a:tc>
                <a:tc>
                  <a:txBody>
                    <a:bodyPr/>
                    <a:lstStyle/>
                    <a:p>
                      <a:r>
                        <a:rPr lang="en-US" sz="1600" b="1" kern="1200" dirty="0">
                          <a:solidFill>
                            <a:schemeClr val="dk1"/>
                          </a:solidFill>
                          <a:effectLst/>
                          <a:latin typeface="+mn-lt"/>
                          <a:ea typeface="+mn-ea"/>
                          <a:cs typeface="+mn-cs"/>
                        </a:rPr>
                        <a:t>Standard 4: </a:t>
                      </a:r>
                      <a:r>
                        <a:rPr lang="en-US" sz="1600" kern="1200" dirty="0">
                          <a:solidFill>
                            <a:schemeClr val="dk1"/>
                          </a:solidFill>
                          <a:effectLst/>
                          <a:latin typeface="+mn-lt"/>
                          <a:ea typeface="+mn-ea"/>
                          <a:cs typeface="+mn-cs"/>
                        </a:rPr>
                        <a:t>Leadership and Governance</a:t>
                      </a:r>
                    </a:p>
                    <a:p>
                      <a:r>
                        <a:rPr lang="en-US" sz="1600" b="1" kern="1200" dirty="0">
                          <a:solidFill>
                            <a:schemeClr val="dk1"/>
                          </a:solidFill>
                          <a:effectLst/>
                          <a:latin typeface="+mn-lt"/>
                          <a:ea typeface="+mn-ea"/>
                          <a:cs typeface="+mn-cs"/>
                        </a:rPr>
                        <a:t>Standard 5: </a:t>
                      </a:r>
                      <a:r>
                        <a:rPr lang="en-US" sz="1600" kern="1200" dirty="0">
                          <a:solidFill>
                            <a:schemeClr val="dk1"/>
                          </a:solidFill>
                          <a:effectLst/>
                          <a:latin typeface="+mn-lt"/>
                          <a:ea typeface="+mn-ea"/>
                          <a:cs typeface="+mn-cs"/>
                        </a:rPr>
                        <a:t>Administration</a:t>
                      </a:r>
                    </a:p>
                  </a:txBody>
                  <a:tcPr/>
                </a:tc>
                <a:extLst>
                  <a:ext uri="{0D108BD9-81ED-4DB2-BD59-A6C34878D82A}">
                    <a16:rowId xmlns:a16="http://schemas.microsoft.com/office/drawing/2014/main" val="10007"/>
                  </a:ext>
                </a:extLst>
              </a:tr>
            </a:tbl>
          </a:graphicData>
        </a:graphic>
      </p:graphicFrame>
      <p:grpSp>
        <p:nvGrpSpPr>
          <p:cNvPr id="5" name="Group 4" descr="Page 6" title="6"/>
          <p:cNvGrpSpPr/>
          <p:nvPr/>
        </p:nvGrpSpPr>
        <p:grpSpPr>
          <a:xfrm>
            <a:off x="8458200" y="0"/>
            <a:ext cx="685800" cy="6858000"/>
            <a:chOff x="8458200" y="0"/>
            <a:chExt cx="685800" cy="6858000"/>
          </a:xfrm>
        </p:grpSpPr>
        <p:sp>
          <p:nvSpPr>
            <p:cNvPr id="6" name="Rectangle 5"/>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p:cNvGrpSpPr/>
            <p:nvPr/>
          </p:nvGrpSpPr>
          <p:grpSpPr>
            <a:xfrm>
              <a:off x="8458200" y="0"/>
              <a:ext cx="685800" cy="6858000"/>
              <a:chOff x="8458200" y="0"/>
              <a:chExt cx="685800" cy="6858000"/>
            </a:xfrm>
          </p:grpSpPr>
          <p:sp>
            <p:nvSpPr>
              <p:cNvPr id="8" name="Rectangle 7"/>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 name="Slide Number Placeholder 2"/>
          <p:cNvSpPr>
            <a:spLocks noGrp="1"/>
          </p:cNvSpPr>
          <p:nvPr>
            <p:ph type="sldNum" sz="quarter" idx="12"/>
          </p:nvPr>
        </p:nvSpPr>
        <p:spPr/>
        <p:txBody>
          <a:bodyPr/>
          <a:lstStyle/>
          <a:p>
            <a:fld id="{EAAD0C99-E04C-4D9A-B79B-2C80A7EFC7CF}" type="slidenum">
              <a:rPr lang="en-US" smtClean="0"/>
              <a:t>6</a:t>
            </a:fld>
            <a:endParaRPr lang="en-US"/>
          </a:p>
        </p:txBody>
      </p:sp>
    </p:spTree>
    <p:extLst>
      <p:ext uri="{BB962C8B-B14F-4D97-AF65-F5344CB8AC3E}">
        <p14:creationId xmlns:p14="http://schemas.microsoft.com/office/powerpoint/2010/main" val="1702982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Requirements of Affiliation</a:t>
            </a:r>
          </a:p>
        </p:txBody>
      </p:sp>
      <p:pic>
        <p:nvPicPr>
          <p:cNvPr id="5" name="Picture 4" descr="Screen Shot 2017-03-10 at 11.49.51 AM.png&#10;Alignment of Requirements of Affiliation with Standards for Accreditation" title="Alignment of Requirements of Affiliation with Standards for Accreditatio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1200542"/>
            <a:ext cx="8305800" cy="5686198"/>
          </a:xfrm>
          <a:prstGeom prst="rect">
            <a:avLst/>
          </a:prstGeom>
        </p:spPr>
      </p:pic>
      <p:grpSp>
        <p:nvGrpSpPr>
          <p:cNvPr id="4" name="Group 3" descr="Page 7" title="7"/>
          <p:cNvGrpSpPr/>
          <p:nvPr/>
        </p:nvGrpSpPr>
        <p:grpSpPr>
          <a:xfrm>
            <a:off x="8458200" y="0"/>
            <a:ext cx="685800" cy="6858000"/>
            <a:chOff x="8458200" y="0"/>
            <a:chExt cx="685800" cy="6858000"/>
          </a:xfrm>
        </p:grpSpPr>
        <p:sp>
          <p:nvSpPr>
            <p:cNvPr id="6" name="Rectangle 5"/>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p:cNvGrpSpPr/>
            <p:nvPr/>
          </p:nvGrpSpPr>
          <p:grpSpPr>
            <a:xfrm>
              <a:off x="8458200" y="0"/>
              <a:ext cx="685800" cy="6858000"/>
              <a:chOff x="8458200" y="0"/>
              <a:chExt cx="685800" cy="6858000"/>
            </a:xfrm>
          </p:grpSpPr>
          <p:sp>
            <p:nvSpPr>
              <p:cNvPr id="8" name="Rectangle 7"/>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 name="Slide Number Placeholder 2"/>
          <p:cNvSpPr>
            <a:spLocks noGrp="1"/>
          </p:cNvSpPr>
          <p:nvPr>
            <p:ph type="sldNum" sz="quarter" idx="12"/>
          </p:nvPr>
        </p:nvSpPr>
        <p:spPr/>
        <p:txBody>
          <a:bodyPr/>
          <a:lstStyle/>
          <a:p>
            <a:fld id="{EAAD0C99-E04C-4D9A-B79B-2C80A7EFC7CF}" type="slidenum">
              <a:rPr lang="en-US" smtClean="0"/>
              <a:t>7</a:t>
            </a:fld>
            <a:endParaRPr lang="en-US"/>
          </a:p>
        </p:txBody>
      </p:sp>
    </p:spTree>
    <p:extLst>
      <p:ext uri="{BB962C8B-B14F-4D97-AF65-F5344CB8AC3E}">
        <p14:creationId xmlns:p14="http://schemas.microsoft.com/office/powerpoint/2010/main" val="32663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1143000"/>
          </a:xfrm>
        </p:spPr>
        <p:txBody>
          <a:bodyPr>
            <a:normAutofit fontScale="90000"/>
          </a:bodyPr>
          <a:lstStyle/>
          <a:p>
            <a:r>
              <a:rPr lang="en-US" dirty="0">
                <a:solidFill>
                  <a:srgbClr val="003591"/>
                </a:solidFill>
              </a:rPr>
              <a:t>Key components of the Self-Study</a:t>
            </a:r>
          </a:p>
        </p:txBody>
      </p:sp>
      <p:sp>
        <p:nvSpPr>
          <p:cNvPr id="3" name="Content Placeholder 2"/>
          <p:cNvSpPr>
            <a:spLocks noGrp="1"/>
          </p:cNvSpPr>
          <p:nvPr>
            <p:ph idx="1"/>
          </p:nvPr>
        </p:nvSpPr>
        <p:spPr>
          <a:xfrm>
            <a:off x="457200" y="1524000"/>
            <a:ext cx="8001000" cy="4953000"/>
          </a:xfrm>
        </p:spPr>
        <p:txBody>
          <a:bodyPr>
            <a:normAutofit/>
          </a:bodyPr>
          <a:lstStyle/>
          <a:p>
            <a:pPr marL="0" indent="0">
              <a:buNone/>
            </a:pPr>
            <a:r>
              <a:rPr lang="en-US" b="1" dirty="0"/>
              <a:t>Self-Study Narrative</a:t>
            </a:r>
          </a:p>
          <a:p>
            <a:pPr indent="-342900"/>
            <a:r>
              <a:rPr lang="en-US" dirty="0"/>
              <a:t>Focus of the Self-Study Narrative is on </a:t>
            </a:r>
            <a:r>
              <a:rPr lang="en-US" b="1" i="1" dirty="0"/>
              <a:t>Institutional Improvement </a:t>
            </a:r>
            <a:r>
              <a:rPr lang="en-US" dirty="0"/>
              <a:t>in the context of the standards</a:t>
            </a:r>
          </a:p>
          <a:p>
            <a:pPr indent="-342900"/>
            <a:r>
              <a:rPr lang="en-US" dirty="0"/>
              <a:t>Narrative report on </a:t>
            </a:r>
            <a:r>
              <a:rPr lang="en-US" b="1" i="1" dirty="0"/>
              <a:t>Major Initiatives</a:t>
            </a:r>
          </a:p>
          <a:p>
            <a:pPr lvl="1" indent="-342900"/>
            <a:r>
              <a:rPr lang="en-US" dirty="0"/>
              <a:t>Identified in previous Self-Study</a:t>
            </a:r>
          </a:p>
          <a:p>
            <a:pPr lvl="1" indent="-342900"/>
            <a:r>
              <a:rPr lang="en-US" dirty="0"/>
              <a:t>Initiated since last Self-Study</a:t>
            </a:r>
          </a:p>
          <a:p>
            <a:pPr lvl="1" indent="-342900"/>
            <a:r>
              <a:rPr lang="en-US" dirty="0"/>
              <a:t>Planned future initiatives</a:t>
            </a:r>
          </a:p>
          <a:p>
            <a:pPr lvl="1" indent="-342900"/>
            <a:r>
              <a:rPr lang="en-US" dirty="0"/>
              <a:t>Broad in scope; having major impact on large sectors of the institution</a:t>
            </a:r>
          </a:p>
          <a:p>
            <a:pPr lvl="1" indent="-342900"/>
            <a:r>
              <a:rPr lang="en-US" dirty="0"/>
              <a:t>Linked specifically to appropriate Standards (note final criterion for each Standard)</a:t>
            </a:r>
          </a:p>
        </p:txBody>
      </p:sp>
      <p:sp>
        <p:nvSpPr>
          <p:cNvPr id="4" name="Rectangle 3"/>
          <p:cNvSpPr/>
          <p:nvPr/>
        </p:nvSpPr>
        <p:spPr>
          <a:xfrm>
            <a:off x="0" y="6472535"/>
            <a:ext cx="7543800" cy="461665"/>
          </a:xfrm>
          <a:prstGeom prst="rect">
            <a:avLst/>
          </a:prstGeom>
        </p:spPr>
        <p:txBody>
          <a:bodyPr wrap="square">
            <a:spAutoFit/>
          </a:bodyPr>
          <a:lstStyle/>
          <a:p>
            <a:pPr>
              <a:defRPr/>
            </a:pPr>
            <a:r>
              <a:rPr lang="en-US" sz="1200" dirty="0"/>
              <a:t>Clark, Robert, K. </a:t>
            </a:r>
            <a:r>
              <a:rPr lang="en-US" sz="1200" i="1" dirty="0"/>
              <a:t>Accreditation Process Change: Developing a Holistic Approach.  </a:t>
            </a:r>
            <a:r>
              <a:rPr lang="en-US" sz="1200" dirty="0"/>
              <a:t>2016 Middle States Town Hall, http://</a:t>
            </a:r>
            <a:r>
              <a:rPr lang="en-US" sz="1200" dirty="0" err="1"/>
              <a:t>www.msche.org</a:t>
            </a:r>
            <a:r>
              <a:rPr lang="en-US" sz="1200" dirty="0"/>
              <a:t>/documents/Fall2016TownHallSlides.pdf</a:t>
            </a:r>
            <a:endParaRPr lang="en-US" sz="1200" i="1" dirty="0"/>
          </a:p>
        </p:txBody>
      </p:sp>
      <p:grpSp>
        <p:nvGrpSpPr>
          <p:cNvPr id="5" name="Group 4" descr="Page 8" title="8"/>
          <p:cNvGrpSpPr/>
          <p:nvPr/>
        </p:nvGrpSpPr>
        <p:grpSpPr>
          <a:xfrm>
            <a:off x="8458200" y="0"/>
            <a:ext cx="685800" cy="6858000"/>
            <a:chOff x="8458200" y="0"/>
            <a:chExt cx="685800" cy="6858000"/>
          </a:xfrm>
        </p:grpSpPr>
        <p:sp>
          <p:nvSpPr>
            <p:cNvPr id="6" name="Rectangle 5"/>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p:cNvGrpSpPr/>
            <p:nvPr/>
          </p:nvGrpSpPr>
          <p:grpSpPr>
            <a:xfrm>
              <a:off x="8458200" y="0"/>
              <a:ext cx="685800" cy="6858000"/>
              <a:chOff x="8458200" y="0"/>
              <a:chExt cx="685800" cy="6858000"/>
            </a:xfrm>
          </p:grpSpPr>
          <p:sp>
            <p:nvSpPr>
              <p:cNvPr id="8" name="Rectangle 7"/>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 name="Slide Number Placeholder 9"/>
          <p:cNvSpPr>
            <a:spLocks noGrp="1"/>
          </p:cNvSpPr>
          <p:nvPr>
            <p:ph type="sldNum" sz="quarter" idx="12"/>
          </p:nvPr>
        </p:nvSpPr>
        <p:spPr/>
        <p:txBody>
          <a:bodyPr/>
          <a:lstStyle/>
          <a:p>
            <a:fld id="{EAAD0C99-E04C-4D9A-B79B-2C80A7EFC7CF}" type="slidenum">
              <a:rPr lang="en-US" smtClean="0"/>
              <a:t>8</a:t>
            </a:fld>
            <a:endParaRPr lang="en-US"/>
          </a:p>
        </p:txBody>
      </p:sp>
    </p:spTree>
    <p:extLst>
      <p:ext uri="{BB962C8B-B14F-4D97-AF65-F5344CB8AC3E}">
        <p14:creationId xmlns:p14="http://schemas.microsoft.com/office/powerpoint/2010/main" val="1498908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3591"/>
                </a:solidFill>
              </a:rPr>
              <a:t>Steering Committee</a:t>
            </a:r>
          </a:p>
        </p:txBody>
      </p:sp>
      <p:sp>
        <p:nvSpPr>
          <p:cNvPr id="3" name="Content Placeholder 2"/>
          <p:cNvSpPr>
            <a:spLocks noGrp="1"/>
          </p:cNvSpPr>
          <p:nvPr>
            <p:ph idx="1"/>
          </p:nvPr>
        </p:nvSpPr>
        <p:spPr/>
        <p:txBody>
          <a:bodyPr/>
          <a:lstStyle/>
          <a:p>
            <a:pPr marL="114300" indent="0">
              <a:buNone/>
            </a:pPr>
            <a:r>
              <a:rPr lang="en-US" dirty="0"/>
              <a:t>Led by Provost and Senior Vice President for Academic Affairs, Gail Simmons, and Senior Vice President for Planning and Administration, Pat </a:t>
            </a:r>
            <a:r>
              <a:rPr lang="en-US" dirty="0" err="1"/>
              <a:t>Adamski</a:t>
            </a:r>
            <a:endParaRPr lang="en-US" dirty="0"/>
          </a:p>
          <a:p>
            <a:pPr marL="114300" indent="0">
              <a:buNone/>
            </a:pPr>
            <a:endParaRPr lang="en-US" dirty="0"/>
          </a:p>
          <a:p>
            <a:pPr marL="114300" indent="0">
              <a:buNone/>
            </a:pPr>
            <a:r>
              <a:rPr lang="en-US" dirty="0"/>
              <a:t>The Steering Committee</a:t>
            </a:r>
          </a:p>
          <a:p>
            <a:r>
              <a:rPr lang="en-US" dirty="0"/>
              <a:t>Composed of working group Chairs and others</a:t>
            </a:r>
          </a:p>
          <a:p>
            <a:r>
              <a:rPr lang="en-US" dirty="0"/>
              <a:t>Facilitates communication between working groups</a:t>
            </a:r>
          </a:p>
          <a:p>
            <a:r>
              <a:rPr lang="en-US" dirty="0"/>
              <a:t>Integrates findings across Standards</a:t>
            </a:r>
          </a:p>
          <a:p>
            <a:r>
              <a:rPr lang="en-US" dirty="0">
                <a:solidFill>
                  <a:srgbClr val="000000"/>
                </a:solidFill>
              </a:rPr>
              <a:t>Edits and refines the final report and determines final recommendations</a:t>
            </a:r>
          </a:p>
          <a:p>
            <a:endParaRPr lang="en-US" dirty="0"/>
          </a:p>
          <a:p>
            <a:pPr marL="114300" indent="0">
              <a:buNone/>
            </a:pPr>
            <a:endParaRPr lang="en-US" dirty="0"/>
          </a:p>
        </p:txBody>
      </p:sp>
      <p:grpSp>
        <p:nvGrpSpPr>
          <p:cNvPr id="4" name="Group 3" descr="Page 9" title="9"/>
          <p:cNvGrpSpPr/>
          <p:nvPr/>
        </p:nvGrpSpPr>
        <p:grpSpPr>
          <a:xfrm>
            <a:off x="8458200" y="0"/>
            <a:ext cx="685800" cy="6858000"/>
            <a:chOff x="8458200" y="0"/>
            <a:chExt cx="685800" cy="6858000"/>
          </a:xfrm>
        </p:grpSpPr>
        <p:sp>
          <p:nvSpPr>
            <p:cNvPr id="5" name="Rectangle 4"/>
            <p:cNvSpPr/>
            <p:nvPr/>
          </p:nvSpPr>
          <p:spPr>
            <a:xfrm>
              <a:off x="8458200" y="5486400"/>
              <a:ext cx="685800" cy="694485"/>
            </a:xfrm>
            <a:prstGeom prst="rect">
              <a:avLst/>
            </a:prstGeom>
            <a:solidFill>
              <a:srgbClr val="003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8458200" y="0"/>
              <a:ext cx="685800" cy="6858000"/>
              <a:chOff x="8458200" y="0"/>
              <a:chExt cx="685800" cy="6858000"/>
            </a:xfrm>
          </p:grpSpPr>
          <p:sp>
            <p:nvSpPr>
              <p:cNvPr id="7" name="Rectangle 6"/>
              <p:cNvSpPr/>
              <p:nvPr/>
            </p:nvSpPr>
            <p:spPr>
              <a:xfrm>
                <a:off x="8458200" y="0"/>
                <a:ext cx="685800" cy="548640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6190390"/>
                <a:ext cx="685800" cy="667610"/>
              </a:xfrm>
              <a:prstGeom prst="rect">
                <a:avLst/>
              </a:prstGeom>
              <a:solidFill>
                <a:srgbClr val="FDC8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 name="Slide Number Placeholder 8"/>
          <p:cNvSpPr>
            <a:spLocks noGrp="1"/>
          </p:cNvSpPr>
          <p:nvPr>
            <p:ph type="sldNum" sz="quarter" idx="12"/>
          </p:nvPr>
        </p:nvSpPr>
        <p:spPr/>
        <p:txBody>
          <a:bodyPr/>
          <a:lstStyle/>
          <a:p>
            <a:fld id="{EAAD0C99-E04C-4D9A-B79B-2C80A7EFC7CF}" type="slidenum">
              <a:rPr lang="en-US" smtClean="0"/>
              <a:t>9</a:t>
            </a:fld>
            <a:endParaRPr lang="en-US"/>
          </a:p>
        </p:txBody>
      </p:sp>
    </p:spTree>
    <p:extLst>
      <p:ext uri="{BB962C8B-B14F-4D97-AF65-F5344CB8AC3E}">
        <p14:creationId xmlns:p14="http://schemas.microsoft.com/office/powerpoint/2010/main" val="33866823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4920</TotalTime>
  <Words>1074</Words>
  <Application>Microsoft Office PowerPoint</Application>
  <PresentationFormat>On-screen Show (4:3)</PresentationFormat>
  <Paragraphs>148</Paragraphs>
  <Slides>16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Cambria</vt:lpstr>
      <vt:lpstr>Adjacency</vt:lpstr>
      <vt:lpstr>Middle States Accreditation Standards and Processes</vt:lpstr>
      <vt:lpstr>Middle States Mission Statement</vt:lpstr>
      <vt:lpstr>Requirements of Affiliation and Standards for Accreditation</vt:lpstr>
      <vt:lpstr>Requirements of Affiliation and Standards for Accreditation </vt:lpstr>
      <vt:lpstr>Requirements of Affiliation and Standards for Accreditation  </vt:lpstr>
      <vt:lpstr>Standards of Accreditation:                                       12th &amp; 13th Editions Mapped Out</vt:lpstr>
      <vt:lpstr>Requirements of Affiliation</vt:lpstr>
      <vt:lpstr>Key components of the Self-Study</vt:lpstr>
      <vt:lpstr>Steering Committee</vt:lpstr>
      <vt:lpstr>Overview of Working Groups</vt:lpstr>
      <vt:lpstr>Overview of Working Groups </vt:lpstr>
      <vt:lpstr> General comments about  Working Group reports: </vt:lpstr>
      <vt:lpstr> General comments about  Working Group reports:  </vt:lpstr>
      <vt:lpstr>Timeline for Working Groups</vt:lpstr>
      <vt:lpstr>Resources</vt:lpstr>
      <vt:lpstr>Questions?</vt:lpstr>
    </vt:vector>
  </TitlesOfParts>
  <Company>Hofstra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Middle States Accreditation Standards and Processes</dc:title>
  <dc:creator>Joshua L. Brenner</dc:creator>
  <cp:lastModifiedBy>Donna Nyhan</cp:lastModifiedBy>
  <cp:revision>112</cp:revision>
  <cp:lastPrinted>2017-03-15T17:57:28Z</cp:lastPrinted>
  <dcterms:created xsi:type="dcterms:W3CDTF">2016-07-13T18:14:41Z</dcterms:created>
  <dcterms:modified xsi:type="dcterms:W3CDTF">2017-10-31T14:59:29Z</dcterms:modified>
</cp:coreProperties>
</file>