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57" r:id="rId4"/>
    <p:sldId id="260" r:id="rId5"/>
    <p:sldId id="259" r:id="rId6"/>
    <p:sldId id="263" r:id="rId7"/>
    <p:sldId id="258" r:id="rId8"/>
    <p:sldId id="262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94" r:id="rId24"/>
    <p:sldId id="278" r:id="rId25"/>
    <p:sldId id="279" r:id="rId26"/>
    <p:sldId id="280" r:id="rId27"/>
    <p:sldId id="282" r:id="rId28"/>
    <p:sldId id="281" r:id="rId29"/>
    <p:sldId id="290" r:id="rId30"/>
    <p:sldId id="293" r:id="rId31"/>
    <p:sldId id="289" r:id="rId32"/>
    <p:sldId id="291" r:id="rId33"/>
    <p:sldId id="292" r:id="rId34"/>
    <p:sldId id="283" r:id="rId35"/>
    <p:sldId id="284" r:id="rId36"/>
    <p:sldId id="285" r:id="rId37"/>
    <p:sldId id="288" r:id="rId38"/>
    <p:sldId id="286" r:id="rId39"/>
    <p:sldId id="296" r:id="rId40"/>
    <p:sldId id="295" r:id="rId41"/>
    <p:sldId id="287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77288" autoAdjust="0"/>
  </p:normalViewPr>
  <p:slideViewPr>
    <p:cSldViewPr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ropbox\IGS\Presentation\Naive%20Force%20Evaluation%20Speedu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ropbox\IGS\Presentation\Tree%20Speed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Naïve Parallelization Scaling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 Time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886</c:v>
                </c:pt>
                <c:pt idx="1">
                  <c:v>436</c:v>
                </c:pt>
                <c:pt idx="2">
                  <c:v>320</c:v>
                </c:pt>
                <c:pt idx="3">
                  <c:v>242</c:v>
                </c:pt>
                <c:pt idx="4">
                  <c:v>230</c:v>
                </c:pt>
                <c:pt idx="5">
                  <c:v>202</c:v>
                </c:pt>
                <c:pt idx="6">
                  <c:v>193</c:v>
                </c:pt>
                <c:pt idx="7">
                  <c:v>189</c:v>
                </c:pt>
                <c:pt idx="8">
                  <c:v>187</c:v>
                </c:pt>
                <c:pt idx="9">
                  <c:v>194</c:v>
                </c:pt>
                <c:pt idx="10">
                  <c:v>189</c:v>
                </c:pt>
                <c:pt idx="11">
                  <c:v>187</c:v>
                </c:pt>
                <c:pt idx="12">
                  <c:v>197</c:v>
                </c:pt>
                <c:pt idx="13">
                  <c:v>192</c:v>
                </c:pt>
                <c:pt idx="14">
                  <c:v>199</c:v>
                </c:pt>
                <c:pt idx="15">
                  <c:v>187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55872"/>
        <c:axId val="80657792"/>
      </c:scatte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Speedup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1">
                  <c:v>2.0321100917431192</c:v>
                </c:pt>
                <c:pt idx="2">
                  <c:v>2.7687499999999998</c:v>
                </c:pt>
                <c:pt idx="3">
                  <c:v>3.6611570247933884</c:v>
                </c:pt>
                <c:pt idx="4">
                  <c:v>3.8521739130434782</c:v>
                </c:pt>
                <c:pt idx="5">
                  <c:v>4.3861386138613865</c:v>
                </c:pt>
                <c:pt idx="6">
                  <c:v>4.590673575129534</c:v>
                </c:pt>
                <c:pt idx="7">
                  <c:v>4.6878306878306875</c:v>
                </c:pt>
                <c:pt idx="8">
                  <c:v>4.737967914438503</c:v>
                </c:pt>
                <c:pt idx="9">
                  <c:v>4.5670103092783503</c:v>
                </c:pt>
                <c:pt idx="10">
                  <c:v>4.6878306878306875</c:v>
                </c:pt>
                <c:pt idx="11">
                  <c:v>4.737967914438503</c:v>
                </c:pt>
                <c:pt idx="12">
                  <c:v>4.4974619289340101</c:v>
                </c:pt>
                <c:pt idx="13">
                  <c:v>4.614583333333333</c:v>
                </c:pt>
                <c:pt idx="14">
                  <c:v>4.4522613065326633</c:v>
                </c:pt>
                <c:pt idx="15">
                  <c:v>4.737967914438503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Theoretical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61888"/>
        <c:axId val="80659968"/>
      </c:scatterChart>
      <c:valAx>
        <c:axId val="80655872"/>
        <c:scaling>
          <c:orientation val="minMax"/>
          <c:max val="1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57792"/>
        <c:crosses val="autoZero"/>
        <c:crossBetween val="midCat"/>
      </c:valAx>
      <c:valAx>
        <c:axId val="8065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Time (milliseconds)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55872"/>
        <c:crosses val="autoZero"/>
        <c:crossBetween val="midCat"/>
      </c:valAx>
      <c:valAx>
        <c:axId val="80659968"/>
        <c:scaling>
          <c:orientation val="minMax"/>
          <c:max val="16"/>
          <c:min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61888"/>
        <c:crosses val="max"/>
        <c:crossBetween val="midCat"/>
      </c:valAx>
      <c:valAx>
        <c:axId val="8066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59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268164732965943"/>
          <c:y val="0.61019121684771727"/>
          <c:w val="0.13074655448146602"/>
          <c:h val="0.164390082464785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Octree Parallelization Scaling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 Time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723.01</c:v>
                </c:pt>
                <c:pt idx="1">
                  <c:v>373.51</c:v>
                </c:pt>
                <c:pt idx="2">
                  <c:v>266.12200000000001</c:v>
                </c:pt>
                <c:pt idx="3">
                  <c:v>203.71299999999999</c:v>
                </c:pt>
                <c:pt idx="4">
                  <c:v>184.583</c:v>
                </c:pt>
                <c:pt idx="5">
                  <c:v>172.62200000000001</c:v>
                </c:pt>
                <c:pt idx="6">
                  <c:v>160.47900000000001</c:v>
                </c:pt>
                <c:pt idx="7">
                  <c:v>156.16800000000001</c:v>
                </c:pt>
                <c:pt idx="8">
                  <c:v>150.94200000000001</c:v>
                </c:pt>
                <c:pt idx="9">
                  <c:v>150.78299999999999</c:v>
                </c:pt>
                <c:pt idx="10">
                  <c:v>151.34</c:v>
                </c:pt>
                <c:pt idx="11">
                  <c:v>158.02600000000001</c:v>
                </c:pt>
                <c:pt idx="12">
                  <c:v>153.42099999999999</c:v>
                </c:pt>
                <c:pt idx="13">
                  <c:v>153.90600000000001</c:v>
                </c:pt>
                <c:pt idx="14">
                  <c:v>159.51400000000001</c:v>
                </c:pt>
                <c:pt idx="15">
                  <c:v>158.179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89184"/>
        <c:axId val="80591104"/>
      </c:scatte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Speedup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1">
                  <c:v>1.9357179191989504</c:v>
                </c:pt>
                <c:pt idx="2">
                  <c:v>2.71683663883482</c:v>
                </c:pt>
                <c:pt idx="3">
                  <c:v>3.5491598474324171</c:v>
                </c:pt>
                <c:pt idx="4">
                  <c:v>3.9169912722190019</c:v>
                </c:pt>
                <c:pt idx="5">
                  <c:v>4.1884000880536663</c:v>
                </c:pt>
                <c:pt idx="6">
                  <c:v>4.5053246842265962</c:v>
                </c:pt>
                <c:pt idx="7">
                  <c:v>4.6296936632344652</c:v>
                </c:pt>
                <c:pt idx="8">
                  <c:v>4.7899855573664052</c:v>
                </c:pt>
                <c:pt idx="9">
                  <c:v>4.7950365757412978</c:v>
                </c:pt>
                <c:pt idx="10">
                  <c:v>4.7773886612924539</c:v>
                </c:pt>
                <c:pt idx="11">
                  <c:v>4.575259767380051</c:v>
                </c:pt>
                <c:pt idx="12">
                  <c:v>4.7125882375945931</c:v>
                </c:pt>
                <c:pt idx="13">
                  <c:v>4.6977375800813483</c:v>
                </c:pt>
                <c:pt idx="14">
                  <c:v>4.5325802123951497</c:v>
                </c:pt>
                <c:pt idx="15">
                  <c:v>4.570834307967556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Theoretical</c:v>
                </c:pt>
              </c:strCache>
            </c:strRef>
          </c:tx>
          <c:xVal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03392"/>
        <c:axId val="80601472"/>
      </c:scatterChart>
      <c:valAx>
        <c:axId val="80589184"/>
        <c:scaling>
          <c:orientation val="minMax"/>
          <c:max val="1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91104"/>
        <c:crosses val="autoZero"/>
        <c:crossBetween val="midCat"/>
      </c:valAx>
      <c:valAx>
        <c:axId val="8059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Timing (milliseconds)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89184"/>
        <c:crosses val="autoZero"/>
        <c:crossBetween val="midCat"/>
      </c:valAx>
      <c:valAx>
        <c:axId val="80601472"/>
        <c:scaling>
          <c:orientation val="minMax"/>
          <c:max val="16"/>
          <c:min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03392"/>
        <c:crosses val="max"/>
        <c:crossBetween val="midCat"/>
      </c:valAx>
      <c:valAx>
        <c:axId val="8060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1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652695756780402"/>
          <c:y val="0.60427122008382206"/>
          <c:w val="0.13639282943883027"/>
          <c:h val="0.170794910455005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88218-4622-440C-9470-034C57004E1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CB50F-5230-4D92-84F6-9E35EF09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B8B8-1A82-423F-A238-826331220FAE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68AB67-B150-4073-B1B6-42FEE70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Along horizontal blocks is force between the bottom index and the right index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For body 0, evaluate due to 1 …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Can evaluate the lower left and upper right triangles in parallel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Recursively do so in same fashion as main triangle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Writing into distinct regions, never to same two places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Same</a:t>
            </a:r>
            <a:r>
              <a:rPr lang="en-US" baseline="0" dirty="0" smtClean="0"/>
              <a:t> color regions write to distinct memory locations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Can again recursively subdivide these</a:t>
            </a:r>
            <a:endParaRPr lang="en-US" dirty="0" smtClean="0"/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Explain</a:t>
            </a:r>
            <a:r>
              <a:rPr lang="en-US" baseline="0" dirty="0" smtClean="0"/>
              <a:t> definition of time complexity for the two recursive functions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Include base case definitions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Does no more work than before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But parallelizable!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Limitations in Open MP,  only use for P = 2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When P &gt; 2, use easily parallelizable naïve algorithm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Practical when P &gt;=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0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linear speedup</a:t>
            </a:r>
          </a:p>
          <a:p>
            <a:r>
              <a:rPr lang="en-US" baseline="0" dirty="0" smtClean="0"/>
              <a:t>See slightly higher than normal speedup</a:t>
            </a:r>
          </a:p>
          <a:p>
            <a:r>
              <a:rPr lang="en-US" dirty="0" smtClean="0"/>
              <a:t>Generated</a:t>
            </a:r>
            <a:r>
              <a:rPr lang="en-US" baseline="0" dirty="0" smtClean="0"/>
              <a:t> using N = 4096</a:t>
            </a:r>
          </a:p>
          <a:p>
            <a:r>
              <a:rPr lang="en-US" baseline="0" dirty="0" smtClean="0"/>
              <a:t>Intel Core i7 860 @ 2.8 GHz with 4 processors and 8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we can vary time steps based on collision timescale</a:t>
            </a:r>
          </a:p>
          <a:p>
            <a:pPr defTabSz="931774">
              <a:defRPr/>
            </a:pPr>
            <a:r>
              <a:rPr lang="en-US" dirty="0" smtClean="0"/>
              <a:t>Shared time step</a:t>
            </a:r>
            <a:r>
              <a:rPr lang="en-US" baseline="0" dirty="0" smtClean="0"/>
              <a:t> is unpredictable in steps taken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high order Predict-Evaluate-Correct integrators for higher accuracy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</a:t>
            </a:r>
            <a:r>
              <a:rPr lang="en-US" baseline="0" dirty="0" smtClean="0"/>
              <a:t> a cluster as a single body at the center of mass</a:t>
            </a:r>
          </a:p>
          <a:p>
            <a:r>
              <a:rPr lang="en-US" baseline="0" dirty="0" smtClean="0"/>
              <a:t>Force evaluated same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9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Do potentially far less force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we can cluster recursively</a:t>
            </a:r>
          </a:p>
          <a:p>
            <a:r>
              <a:rPr lang="en-US" baseline="0" dirty="0" smtClean="0"/>
              <a:t>Consider sub-clusters within a main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4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explain the outline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Intro to n-body problem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Computational</a:t>
            </a:r>
            <a:r>
              <a:rPr lang="en-US" baseline="0" dirty="0" smtClean="0"/>
              <a:t> problems and solutions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Existing work (</a:t>
            </a:r>
            <a:r>
              <a:rPr lang="en-US" baseline="0" dirty="0" err="1" smtClean="0"/>
              <a:t>Gravit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Grav-Sim</a:t>
            </a:r>
            <a:r>
              <a:rPr lang="en-US" baseline="0" dirty="0" smtClean="0"/>
              <a:t>, Art of Computational Science, </a:t>
            </a:r>
            <a:r>
              <a:rPr lang="en-US" baseline="0" dirty="0" err="1" smtClean="0"/>
              <a:t>nbody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The proposed framework, features, design challenges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Possible extensions (distributed computation, individual time steps,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no bodies, return empty node</a:t>
            </a:r>
          </a:p>
          <a:p>
            <a:r>
              <a:rPr lang="en-US" dirty="0" smtClean="0"/>
              <a:t>If single body, return one node containing body</a:t>
            </a:r>
          </a:p>
          <a:p>
            <a:r>
              <a:rPr lang="en-US" dirty="0" smtClean="0"/>
              <a:t>Otherwise,</a:t>
            </a:r>
            <a:r>
              <a:rPr lang="en-US" baseline="0" dirty="0" smtClean="0"/>
              <a:t> cluster bodies recursively</a:t>
            </a:r>
          </a:p>
          <a:p>
            <a:r>
              <a:rPr lang="en-US" baseline="0" dirty="0" smtClean="0"/>
              <a:t>When done, compute the </a:t>
            </a:r>
            <a:r>
              <a:rPr lang="en-US" baseline="0" dirty="0" err="1" smtClean="0"/>
              <a:t>multipole</a:t>
            </a:r>
            <a:r>
              <a:rPr lang="en-US" baseline="0" dirty="0" smtClean="0"/>
              <a:t> expansion (center of mass,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2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well known variants</a:t>
            </a:r>
          </a:p>
          <a:p>
            <a:r>
              <a:rPr lang="en-US" baseline="0" dirty="0" smtClean="0"/>
              <a:t>Tree build is cheap</a:t>
            </a:r>
          </a:p>
          <a:p>
            <a:r>
              <a:rPr lang="en-US" dirty="0" smtClean="0"/>
              <a:t>Explain</a:t>
            </a:r>
            <a:r>
              <a:rPr lang="en-US" baseline="0" dirty="0" smtClean="0"/>
              <a:t> ease of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9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 force of each</a:t>
            </a:r>
            <a:r>
              <a:rPr lang="en-US" baseline="0" dirty="0" smtClean="0"/>
              <a:t> branch within tree on the body if well separated</a:t>
            </a:r>
          </a:p>
          <a:p>
            <a:r>
              <a:rPr lang="en-US" baseline="0" dirty="0" smtClean="0"/>
              <a:t>Otherwise, recursively compute forces.</a:t>
            </a:r>
          </a:p>
          <a:p>
            <a:r>
              <a:rPr lang="en-US" baseline="0" dirty="0" smtClean="0"/>
              <a:t>When branch contains one body, compute forces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3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34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acceptance criteria to determine when to use approximation</a:t>
            </a:r>
          </a:p>
          <a:p>
            <a:r>
              <a:rPr lang="en-US" dirty="0" smtClean="0"/>
              <a:t>Note possibility of performance/accuracy tradeoff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only possible criteria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46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doing logarithmic amount of work for each body</a:t>
            </a:r>
          </a:p>
          <a:p>
            <a:r>
              <a:rPr lang="en-US" dirty="0" smtClean="0"/>
              <a:t>Vastly faster than</a:t>
            </a:r>
            <a:r>
              <a:rPr lang="en-US" baseline="0" dirty="0" smtClean="0"/>
              <a:t> direct pairwise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0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most expensive step is still force</a:t>
            </a:r>
            <a:r>
              <a:rPr lang="en-US" baseline="0" dirty="0" smtClean="0"/>
              <a:t> evaluation</a:t>
            </a:r>
          </a:p>
          <a:p>
            <a:r>
              <a:rPr lang="en-US" dirty="0" smtClean="0"/>
              <a:t>Drastically fewer computations though</a:t>
            </a:r>
          </a:p>
          <a:p>
            <a:r>
              <a:rPr lang="en-US" dirty="0" smtClean="0"/>
              <a:t>Parallelizable</a:t>
            </a:r>
            <a:r>
              <a:rPr lang="en-US" baseline="0" dirty="0" smtClean="0"/>
              <a:t> on outer for loop, no two threads write to same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0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near perfect</a:t>
            </a:r>
            <a:r>
              <a:rPr lang="en-US" baseline="0" dirty="0" smtClean="0"/>
              <a:t> scaling of the tree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0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N log N scaling of the tree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N log N scaling of the tree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Explain basics of n-body problem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Explain Gravitational Force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Usefulness</a:t>
            </a:r>
            <a:r>
              <a:rPr lang="en-US" baseline="0" dirty="0" smtClean="0"/>
              <a:t> in determining stellar dynamics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9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9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4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7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8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2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aims to be first to combine three large features – performance, readability and real-time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5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0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4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7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3 differential equations per body, coupled to 3(N-1) other equations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Explain analytic solution for N = 2, the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problem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Efficient</a:t>
            </a:r>
            <a:r>
              <a:rPr lang="en-US" baseline="0" dirty="0" smtClean="0"/>
              <a:t> </a:t>
            </a:r>
            <a:r>
              <a:rPr lang="en-US" dirty="0" err="1" smtClean="0"/>
              <a:t>numerics</a:t>
            </a:r>
            <a:r>
              <a:rPr lang="en-US" baseline="0" dirty="0" smtClean="0"/>
              <a:t> must be employed to generate a usable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30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Explain</a:t>
            </a:r>
            <a:r>
              <a:rPr lang="en-US" baseline="0" dirty="0" smtClean="0"/>
              <a:t> pairwise force evaluation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Explain integration as Taylor Series (Euler Method)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Continue until final time 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Next demonstrate one force evaluation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need</a:t>
            </a:r>
            <a:r>
              <a:rPr lang="en-US" baseline="0" dirty="0" smtClean="0"/>
              <a:t> to enumerate each pair of bodies and compute force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Show</a:t>
            </a:r>
            <a:r>
              <a:rPr lang="en-US" baseline="0" dirty="0" smtClean="0"/>
              <a:t> that the force on B is simply the sum of all pairwise force evaluations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T</a:t>
            </a:r>
            <a:r>
              <a:rPr lang="en-US" baseline="0" dirty="0" smtClean="0"/>
              <a:t>akes K steps for size </a:t>
            </a:r>
            <a:r>
              <a:rPr lang="en-US" baseline="0" dirty="0" err="1" smtClean="0"/>
              <a:t>dt</a:t>
            </a:r>
            <a:r>
              <a:rPr lang="en-US" baseline="0" dirty="0" smtClean="0"/>
              <a:t> time step, equivalently the time step is equal to  time period divided by total steps</a:t>
            </a:r>
          </a:p>
          <a:p>
            <a:pPr marL="174708" indent="-174708">
              <a:buFontTx/>
              <a:buChar char="-"/>
            </a:pPr>
            <a:r>
              <a:rPr lang="en-US" baseline="0" dirty="0" err="1" smtClean="0"/>
              <a:t>Ppairwise</a:t>
            </a:r>
            <a:r>
              <a:rPr lang="en-US" baseline="0" dirty="0" smtClean="0"/>
              <a:t> nature of force evaluation, leading to the specified behavior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Integration step is independent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Overall complexity dominated by force evaluations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Quadratic behavior of the force is not </a:t>
            </a:r>
            <a:r>
              <a:rPr lang="en-US" dirty="0" err="1" smtClean="0"/>
              <a:t>performant</a:t>
            </a: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Can</a:t>
            </a:r>
            <a:r>
              <a:rPr lang="en-US" baseline="0" dirty="0" smtClean="0"/>
              <a:t> experience “collisions” and other numerical errors which may be erroneous</a:t>
            </a: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Thread</a:t>
            </a:r>
            <a:r>
              <a:rPr lang="en-US" baseline="0" dirty="0" smtClean="0"/>
              <a:t> safety issues with the pairwise force evaluation make parallelization non-obvious and non-optimal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8AB67-B150-4073-B1B6-42FEE7062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F7CCA9-2F6B-4839-B65A-A52137BE178D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4D61F1F-D38C-4321-AD6C-5B5B40EC5CF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file:///C:\Users\Mike\Desktop\System.vsd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Honor Thesis Presentation</a:t>
            </a:r>
          </a:p>
          <a:p>
            <a:r>
              <a:rPr lang="en-US" dirty="0" smtClean="0"/>
              <a:t>Mike Bantegui, Hofstra University</a:t>
            </a:r>
          </a:p>
          <a:p>
            <a:r>
              <a:rPr lang="en-US" dirty="0" smtClean="0"/>
              <a:t>Advisor: Dr. Xiang Fu, Hofstra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48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Efficient solution of the n-body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“Geometric trick” for parallelization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6" y="1600200"/>
            <a:ext cx="4136548" cy="4114800"/>
          </a:xfrm>
        </p:spPr>
      </p:pic>
    </p:spTree>
    <p:extLst>
      <p:ext uri="{BB962C8B-B14F-4D97-AF65-F5344CB8AC3E}">
        <p14:creationId xmlns:p14="http://schemas.microsoft.com/office/powerpoint/2010/main" val="1169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“Geometric trick” for parallelization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6" y="1600200"/>
            <a:ext cx="4136548" cy="4114800"/>
          </a:xfrm>
        </p:spPr>
      </p:pic>
    </p:spTree>
    <p:extLst>
      <p:ext uri="{BB962C8B-B14F-4D97-AF65-F5344CB8AC3E}">
        <p14:creationId xmlns:p14="http://schemas.microsoft.com/office/powerpoint/2010/main" val="1884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“Geometric trick” for parallelization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6" y="1600200"/>
            <a:ext cx="4136548" cy="4114800"/>
          </a:xfrm>
        </p:spPr>
      </p:pic>
    </p:spTree>
    <p:extLst>
      <p:ext uri="{BB962C8B-B14F-4D97-AF65-F5344CB8AC3E}">
        <p14:creationId xmlns:p14="http://schemas.microsoft.com/office/powerpoint/2010/main" val="8287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complexity of geometric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(Triangular portion)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=4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 (Block portion)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geometric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Parallelizes poorly beyond P &gt; 2 using </a:t>
                </a:r>
                <a:r>
                  <a:rPr lang="en-US" dirty="0" err="1" smtClean="0"/>
                  <a:t>OpenMP</a:t>
                </a:r>
                <a:endParaRPr lang="en-US" dirty="0" smtClean="0"/>
              </a:p>
              <a:p>
                <a:r>
                  <a:rPr lang="en-US" dirty="0" smtClean="0"/>
                  <a:t>Use naïve force evaluation algorithm for P &gt; 2:</a:t>
                </a:r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0 … N – 1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For j = 0 … N – 1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if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!= j</a:t>
                </a:r>
              </a:p>
              <a:p>
                <a:r>
                  <a:rPr lang="en-US" dirty="0" smtClean="0"/>
                  <a:t>             Add Force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acting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Twice as much work, for scalability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force evaluation speedup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4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close encounters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Keep track of a minimum collision timescale for each body: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lim>
                    </m:limLow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lim>
                    </m:limLow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when integrating</a:t>
                </a:r>
              </a:p>
              <a:p>
                <a:r>
                  <a:rPr lang="en-US" dirty="0" smtClean="0"/>
                  <a:t>Number </a:t>
                </a:r>
                <a:r>
                  <a:rPr lang="en-US" dirty="0"/>
                  <a:t>of steps taken is no longer predictable</a:t>
                </a:r>
              </a:p>
              <a:p>
                <a:r>
                  <a:rPr lang="en-US" dirty="0" smtClean="0"/>
                  <a:t>Support higher order PEC-type integrators (Leapfrog, 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and 6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order </a:t>
                </a:r>
                <a:r>
                  <a:rPr lang="en-US" dirty="0" err="1" smtClean="0"/>
                  <a:t>Hermite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Allows dramatic increase in step size for similar error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2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more efficient way of evaluating 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Treat clustered system as point-like body</a:t>
                </a:r>
              </a:p>
              <a:p>
                <a:r>
                  <a:rPr lang="en-US" dirty="0" smtClean="0"/>
                  <a:t>Force between cluster and a body is given by total mass at center of mass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5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clustering bodies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78" y="2228919"/>
            <a:ext cx="6372844" cy="2400162"/>
          </a:xfrm>
        </p:spPr>
      </p:pic>
    </p:spTree>
    <p:extLst>
      <p:ext uri="{BB962C8B-B14F-4D97-AF65-F5344CB8AC3E}">
        <p14:creationId xmlns:p14="http://schemas.microsoft.com/office/powerpoint/2010/main" val="9848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force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Apply the clustering principle recursively</a:t>
            </a:r>
          </a:p>
          <a:p>
            <a:r>
              <a:rPr lang="en-US" dirty="0" smtClean="0"/>
              <a:t>Consider sub-clusters within a cluster</a:t>
            </a:r>
          </a:p>
          <a:p>
            <a:r>
              <a:rPr lang="en-US" dirty="0" smtClean="0"/>
              <a:t>Refine force evaluation via sub-clusters instead of main cluster</a:t>
            </a:r>
          </a:p>
        </p:txBody>
      </p:sp>
    </p:spTree>
    <p:extLst>
      <p:ext uri="{BB962C8B-B14F-4D97-AF65-F5344CB8AC3E}">
        <p14:creationId xmlns:p14="http://schemas.microsoft.com/office/powerpoint/2010/main" val="17260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N-Body Problem</a:t>
            </a:r>
          </a:p>
          <a:p>
            <a:r>
              <a:rPr lang="en-US" dirty="0" smtClean="0"/>
              <a:t>Computational </a:t>
            </a:r>
            <a:r>
              <a:rPr lang="en-US" dirty="0" smtClean="0"/>
              <a:t>challenges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Existing work</a:t>
            </a:r>
            <a:endParaRPr lang="en-US" dirty="0"/>
          </a:p>
          <a:p>
            <a:r>
              <a:rPr lang="en-US" dirty="0" smtClean="0"/>
              <a:t>IGS Framework</a:t>
            </a:r>
          </a:p>
          <a:p>
            <a:r>
              <a:rPr lang="en-US" dirty="0" smtClean="0"/>
              <a:t>Extensions</a:t>
            </a:r>
          </a:p>
        </p:txBody>
      </p:sp>
    </p:spTree>
    <p:extLst>
      <p:ext uri="{BB962C8B-B14F-4D97-AF65-F5344CB8AC3E}">
        <p14:creationId xmlns:p14="http://schemas.microsoft.com/office/powerpoint/2010/main" val="8192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Cluster(bodies, </a:t>
            </a:r>
            <a:r>
              <a:rPr lang="en-US" dirty="0" err="1" smtClean="0"/>
              <a:t>min_bound</a:t>
            </a:r>
            <a:r>
              <a:rPr lang="en-US" dirty="0" smtClean="0"/>
              <a:t>, </a:t>
            </a:r>
            <a:r>
              <a:rPr lang="en-US" dirty="0" err="1" smtClean="0"/>
              <a:t>max_bound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If </a:t>
            </a:r>
            <a:r>
              <a:rPr lang="en-US" dirty="0" err="1" smtClean="0"/>
              <a:t>bodies.size</a:t>
            </a:r>
            <a:r>
              <a:rPr lang="en-US" dirty="0" smtClean="0"/>
              <a:t> == 0</a:t>
            </a:r>
          </a:p>
          <a:p>
            <a:r>
              <a:rPr lang="en-US" dirty="0"/>
              <a:t> </a:t>
            </a:r>
            <a:r>
              <a:rPr lang="en-US" dirty="0" smtClean="0"/>
              <a:t>       return null</a:t>
            </a:r>
          </a:p>
          <a:p>
            <a:r>
              <a:rPr lang="en-US" dirty="0"/>
              <a:t> </a:t>
            </a:r>
            <a:r>
              <a:rPr lang="en-US" dirty="0" smtClean="0"/>
              <a:t>   if </a:t>
            </a:r>
            <a:r>
              <a:rPr lang="en-US" dirty="0" err="1" smtClean="0"/>
              <a:t>bodies.size</a:t>
            </a:r>
            <a:r>
              <a:rPr lang="en-US" dirty="0" smtClean="0"/>
              <a:t> == 1</a:t>
            </a:r>
            <a:endParaRPr lang="en-US" dirty="0"/>
          </a:p>
          <a:p>
            <a:r>
              <a:rPr lang="en-US" dirty="0" smtClean="0"/>
              <a:t>        return node containing body</a:t>
            </a:r>
            <a:endParaRPr lang="en-US" dirty="0"/>
          </a:p>
          <a:p>
            <a:r>
              <a:rPr lang="en-US" dirty="0" smtClean="0"/>
              <a:t>    Collect bodies into spatial groups</a:t>
            </a:r>
          </a:p>
          <a:p>
            <a:r>
              <a:rPr lang="en-US" dirty="0"/>
              <a:t> </a:t>
            </a:r>
            <a:r>
              <a:rPr lang="en-US" dirty="0" smtClean="0"/>
              <a:t>   For each group</a:t>
            </a:r>
            <a:endParaRPr lang="en-US" dirty="0"/>
          </a:p>
          <a:p>
            <a:r>
              <a:rPr lang="en-US" dirty="0" smtClean="0"/>
              <a:t>        Cluster(</a:t>
            </a:r>
            <a:r>
              <a:rPr lang="en-US" dirty="0" err="1" smtClean="0"/>
              <a:t>group.bodies</a:t>
            </a:r>
            <a:r>
              <a:rPr lang="en-US" dirty="0" smtClean="0"/>
              <a:t>, </a:t>
            </a:r>
            <a:r>
              <a:rPr lang="en-US" dirty="0" err="1" smtClean="0"/>
              <a:t>group.min_bound</a:t>
            </a:r>
            <a:r>
              <a:rPr lang="en-US" dirty="0" smtClean="0"/>
              <a:t>, </a:t>
            </a:r>
            <a:r>
              <a:rPr lang="en-US" dirty="0" err="1" smtClean="0"/>
              <a:t>group.max_bound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Compute first order </a:t>
            </a:r>
            <a:r>
              <a:rPr lang="en-US" dirty="0" err="1" smtClean="0"/>
              <a:t>multipole</a:t>
            </a:r>
            <a:r>
              <a:rPr lang="en-US" dirty="0" smtClean="0"/>
              <a:t> expansion, passing up tree</a:t>
            </a:r>
          </a:p>
          <a:p>
            <a:r>
              <a:rPr lang="en-US" dirty="0"/>
              <a:t> </a:t>
            </a:r>
            <a:r>
              <a:rPr lang="en-US" dirty="0" smtClean="0"/>
              <a:t>   return node containing groups</a:t>
            </a:r>
          </a:p>
        </p:txBody>
      </p:sp>
    </p:spTree>
    <p:extLst>
      <p:ext uri="{BB962C8B-B14F-4D97-AF65-F5344CB8AC3E}">
        <p14:creationId xmlns:p14="http://schemas.microsoft.com/office/powerpoint/2010/main" val="1657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spatial subdivision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Octree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Barnes-Hut Algorithm</a:t>
                </a:r>
              </a:p>
              <a:p>
                <a:r>
                  <a:rPr lang="en-US" dirty="0" smtClean="0"/>
                  <a:t>K-D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Stadel</a:t>
                </a:r>
                <a:r>
                  <a:rPr lang="en-US" dirty="0" smtClean="0"/>
                  <a:t> Algorithm</a:t>
                </a:r>
              </a:p>
              <a:p>
                <a:r>
                  <a:rPr lang="en-US" dirty="0" smtClean="0"/>
                  <a:t>Other choices possible</a:t>
                </a:r>
              </a:p>
              <a:p>
                <a:r>
                  <a:rPr lang="en-US" dirty="0" smtClean="0"/>
                  <a:t>Time to build tree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Parallelization opportunity available on recursive calls to Cluster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1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evaluation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TreeWalk</a:t>
            </a:r>
            <a:r>
              <a:rPr lang="en-US" dirty="0" smtClean="0"/>
              <a:t>(body)</a:t>
            </a:r>
          </a:p>
          <a:p>
            <a:r>
              <a:rPr lang="en-US" dirty="0" smtClean="0"/>
              <a:t>    For each branch in the tree</a:t>
            </a:r>
          </a:p>
          <a:p>
            <a:r>
              <a:rPr lang="en-US" dirty="0"/>
              <a:t> </a:t>
            </a:r>
            <a:r>
              <a:rPr lang="en-US" dirty="0" smtClean="0"/>
              <a:t>       If branch is leaf</a:t>
            </a:r>
          </a:p>
          <a:p>
            <a:r>
              <a:rPr lang="en-US" dirty="0"/>
              <a:t> </a:t>
            </a:r>
            <a:r>
              <a:rPr lang="en-US" dirty="0" smtClean="0"/>
              <a:t>           If </a:t>
            </a:r>
            <a:r>
              <a:rPr lang="en-US" dirty="0" err="1" smtClean="0"/>
              <a:t>branch.body</a:t>
            </a:r>
            <a:r>
              <a:rPr lang="en-US" dirty="0" smtClean="0"/>
              <a:t> </a:t>
            </a:r>
            <a:r>
              <a:rPr lang="en-US" dirty="0"/>
              <a:t>!= body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Compute force of </a:t>
            </a:r>
            <a:r>
              <a:rPr lang="en-US" dirty="0" err="1" smtClean="0"/>
              <a:t>branch.body</a:t>
            </a:r>
            <a:r>
              <a:rPr lang="en-US" dirty="0" smtClean="0"/>
              <a:t> on body</a:t>
            </a:r>
          </a:p>
          <a:p>
            <a:r>
              <a:rPr lang="en-US" dirty="0"/>
              <a:t> </a:t>
            </a:r>
            <a:r>
              <a:rPr lang="en-US" dirty="0" smtClean="0"/>
              <a:t>       Else</a:t>
            </a:r>
          </a:p>
          <a:p>
            <a:r>
              <a:rPr lang="en-US" dirty="0"/>
              <a:t> </a:t>
            </a:r>
            <a:r>
              <a:rPr lang="en-US" dirty="0" smtClean="0"/>
              <a:t>           Compute distance between branch and body</a:t>
            </a:r>
          </a:p>
          <a:p>
            <a:r>
              <a:rPr lang="en-US" dirty="0"/>
              <a:t> </a:t>
            </a:r>
            <a:r>
              <a:rPr lang="en-US" dirty="0" smtClean="0"/>
              <a:t>           If body is well separated from cluster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Compute force of branch on body</a:t>
            </a:r>
          </a:p>
          <a:p>
            <a:r>
              <a:rPr lang="en-US" dirty="0"/>
              <a:t> </a:t>
            </a:r>
            <a:r>
              <a:rPr lang="en-US" dirty="0" smtClean="0"/>
              <a:t>           Else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branch.TreeWalk</a:t>
            </a:r>
            <a:r>
              <a:rPr lang="en-US" dirty="0" smtClean="0"/>
              <a:t>(body)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evaluation </a:t>
            </a:r>
            <a:r>
              <a:rPr lang="en-US" dirty="0" smtClean="0"/>
              <a:t>algorithm, </a:t>
            </a:r>
            <a:r>
              <a:rPr lang="en-US" dirty="0" err="1" smtClean="0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Call </a:t>
                </a:r>
                <a:r>
                  <a:rPr lang="en-US" dirty="0" err="1" smtClean="0"/>
                  <a:t>TreeWalk</a:t>
                </a:r>
                <a:r>
                  <a:rPr lang="en-US" dirty="0" smtClean="0"/>
                  <a:t> for each body: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0 .. N – 1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TreeWalk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7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criteria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Body is well separated when acceptance criteria met: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Accept the approximation when clusters compact, body is far away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allows tuning for performance vs. accuracy</a:t>
                </a:r>
              </a:p>
              <a:p>
                <a:r>
                  <a:rPr lang="en-US" dirty="0" smtClean="0"/>
                  <a:t>Alternative criteria available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3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of tree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single body walking a node of size 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N bodies: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3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hierarchical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Build tree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steps</a:t>
                </a:r>
              </a:p>
              <a:p>
                <a:r>
                  <a:rPr lang="en-US" dirty="0" smtClean="0"/>
                  <a:t>Walk tree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steps</a:t>
                </a:r>
              </a:p>
              <a:p>
                <a:r>
                  <a:rPr lang="en-US" dirty="0" smtClean="0"/>
                  <a:t>For N = 65536, brute-force pairwise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evaluations</a:t>
                </a:r>
              </a:p>
              <a:p>
                <a:r>
                  <a:rPr lang="en-US" dirty="0" smtClean="0"/>
                  <a:t>Hierarchical algorithm can do same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evaluations</a:t>
                </a:r>
              </a:p>
              <a:p>
                <a:r>
                  <a:rPr lang="en-US" dirty="0" smtClean="0"/>
                  <a:t>Very easily parallelization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tree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3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to large n, </a:t>
            </a:r>
            <a:r>
              <a:rPr lang="en-US" dirty="0" err="1" smtClean="0"/>
              <a:t>octree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5" y="1453896"/>
            <a:ext cx="6237170" cy="3950208"/>
          </a:xfrm>
        </p:spPr>
      </p:pic>
    </p:spTree>
    <p:extLst>
      <p:ext uri="{BB962C8B-B14F-4D97-AF65-F5344CB8AC3E}">
        <p14:creationId xmlns:p14="http://schemas.microsoft.com/office/powerpoint/2010/main" val="4272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to large n, </a:t>
            </a:r>
            <a:r>
              <a:rPr lang="en-US" dirty="0" err="1" smtClean="0"/>
              <a:t>kd</a:t>
            </a:r>
            <a:r>
              <a:rPr lang="en-US" dirty="0" smtClean="0"/>
              <a:t>-tree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1" y="1455420"/>
            <a:ext cx="6232357" cy="3947160"/>
          </a:xfrm>
        </p:spPr>
      </p:pic>
    </p:spTree>
    <p:extLst>
      <p:ext uri="{BB962C8B-B14F-4D97-AF65-F5344CB8AC3E}">
        <p14:creationId xmlns:p14="http://schemas.microsoft.com/office/powerpoint/2010/main" val="33628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n-body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mass, position and velocities of N bodies at some time t</a:t>
                </a:r>
              </a:p>
              <a:p>
                <a:r>
                  <a:rPr lang="en-US" b="0" dirty="0" smtClean="0"/>
                  <a:t>Know pairwise forces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Determine evolution of the system of bodies</a:t>
                </a:r>
              </a:p>
              <a:p>
                <a:r>
                  <a:rPr lang="en-US" dirty="0" smtClean="0"/>
                  <a:t>Used to study Stellar Dynamics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5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to large n, brute force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5" y="1453896"/>
            <a:ext cx="6237170" cy="3950208"/>
          </a:xfrm>
        </p:spPr>
      </p:pic>
    </p:spTree>
    <p:extLst>
      <p:ext uri="{BB962C8B-B14F-4D97-AF65-F5344CB8AC3E}">
        <p14:creationId xmlns:p14="http://schemas.microsoft.com/office/powerpoint/2010/main" val="17755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 </a:t>
            </a:r>
            <a:r>
              <a:rPr lang="en-US" dirty="0" err="1" smtClean="0"/>
              <a:t>vs</a:t>
            </a:r>
            <a:r>
              <a:rPr lang="en-US" dirty="0" smtClean="0"/>
              <a:t> tree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4" y="1453896"/>
            <a:ext cx="6237172" cy="3950208"/>
          </a:xfrm>
        </p:spPr>
      </p:pic>
    </p:spTree>
    <p:extLst>
      <p:ext uri="{BB962C8B-B14F-4D97-AF65-F5344CB8AC3E}">
        <p14:creationId xmlns:p14="http://schemas.microsoft.com/office/powerpoint/2010/main" val="3900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errors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5" y="1453896"/>
            <a:ext cx="6237170" cy="3950208"/>
          </a:xfrm>
        </p:spPr>
      </p:pic>
    </p:spTree>
    <p:extLst>
      <p:ext uri="{BB962C8B-B14F-4D97-AF65-F5344CB8AC3E}">
        <p14:creationId xmlns:p14="http://schemas.microsoft.com/office/powerpoint/2010/main" val="42579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smtClean="0"/>
              <a:t>errors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13" y="1453896"/>
            <a:ext cx="6228974" cy="3950208"/>
          </a:xfrm>
        </p:spPr>
      </p:pic>
    </p:spTree>
    <p:extLst>
      <p:ext uri="{BB962C8B-B14F-4D97-AF65-F5344CB8AC3E}">
        <p14:creationId xmlns:p14="http://schemas.microsoft.com/office/powerpoint/2010/main" val="25956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nbody1 – nbody6, </a:t>
            </a:r>
            <a:r>
              <a:rPr lang="en-US" dirty="0" err="1"/>
              <a:t>Sverre</a:t>
            </a:r>
            <a:r>
              <a:rPr lang="en-US" dirty="0"/>
              <a:t> </a:t>
            </a:r>
            <a:r>
              <a:rPr lang="en-US" dirty="0" err="1" smtClean="0"/>
              <a:t>Aarseth</a:t>
            </a:r>
            <a:endParaRPr lang="en-US" dirty="0" smtClean="0"/>
          </a:p>
          <a:p>
            <a:r>
              <a:rPr lang="en-US" dirty="0"/>
              <a:t>ACS toolkit, Jun Makino and Piet </a:t>
            </a:r>
            <a:r>
              <a:rPr lang="en-US" dirty="0" smtClean="0"/>
              <a:t>Hut</a:t>
            </a:r>
          </a:p>
          <a:p>
            <a:r>
              <a:rPr lang="en-US" dirty="0" err="1" smtClean="0"/>
              <a:t>Grav-Sim</a:t>
            </a:r>
            <a:r>
              <a:rPr lang="en-US" dirty="0"/>
              <a:t>,</a:t>
            </a:r>
            <a:r>
              <a:rPr lang="en-US" dirty="0" smtClean="0"/>
              <a:t> Mark </a:t>
            </a:r>
            <a:r>
              <a:rPr lang="en-US" dirty="0" err="1" smtClean="0"/>
              <a:t>Ridler</a:t>
            </a:r>
            <a:endParaRPr lang="en-US" dirty="0" smtClean="0"/>
          </a:p>
          <a:p>
            <a:r>
              <a:rPr lang="en-US" dirty="0" err="1" smtClean="0"/>
              <a:t>Gravit</a:t>
            </a:r>
            <a:r>
              <a:rPr lang="en-US" dirty="0" smtClean="0"/>
              <a:t>, Gerald </a:t>
            </a:r>
            <a:r>
              <a:rPr lang="en-US" dirty="0" err="1" smtClean="0"/>
              <a:t>Kaszuba</a:t>
            </a:r>
            <a:r>
              <a:rPr lang="en-US" dirty="0" smtClean="0"/>
              <a:t> et 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Component based Interactive Gravitational Simulator</a:t>
            </a:r>
          </a:p>
          <a:p>
            <a:r>
              <a:rPr lang="en-US" dirty="0" err="1" smtClean="0"/>
              <a:t>CoreIGS</a:t>
            </a:r>
            <a:r>
              <a:rPr lang="en-US" dirty="0" smtClean="0"/>
              <a:t> – Core simulation library</a:t>
            </a:r>
          </a:p>
          <a:p>
            <a:r>
              <a:rPr lang="en-US" dirty="0" err="1" smtClean="0"/>
              <a:t>CmdIGS</a:t>
            </a:r>
            <a:r>
              <a:rPr lang="en-US" dirty="0" smtClean="0"/>
              <a:t> – Command line driven interface</a:t>
            </a:r>
          </a:p>
          <a:p>
            <a:r>
              <a:rPr lang="en-US" dirty="0" err="1" smtClean="0"/>
              <a:t>VisIGS</a:t>
            </a:r>
            <a:r>
              <a:rPr lang="en-US" dirty="0" smtClean="0"/>
              <a:t> – Interactive visualizer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8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6580813"/>
              </p:ext>
            </p:extLst>
          </p:nvPr>
        </p:nvGraphicFramePr>
        <p:xfrm>
          <a:off x="1371600" y="1676400"/>
          <a:ext cx="367479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4" imgW="9624837" imgH="8582490" progId="Visio.Drawing.11">
                  <p:link updateAutomatic="1"/>
                </p:oleObj>
              </mc:Choice>
              <mc:Fallback>
                <p:oleObj name="Visio" r:id="rId4" imgW="9624837" imgH="858249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1676400"/>
                        <a:ext cx="367479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1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Open Source – </a:t>
            </a:r>
            <a:r>
              <a:rPr lang="en-US" dirty="0" smtClean="0"/>
              <a:t>Available at IGS.codeplex.com</a:t>
            </a:r>
            <a:endParaRPr lang="en-US" b="1" dirty="0" smtClean="0"/>
          </a:p>
          <a:p>
            <a:r>
              <a:rPr lang="en-US" b="1" dirty="0" smtClean="0"/>
              <a:t>3</a:t>
            </a:r>
            <a:r>
              <a:rPr lang="en-US" dirty="0" smtClean="0"/>
              <a:t>+ years development</a:t>
            </a:r>
          </a:p>
          <a:p>
            <a:r>
              <a:rPr lang="en-US" b="1" dirty="0" smtClean="0"/>
              <a:t>5670</a:t>
            </a:r>
            <a:r>
              <a:rPr lang="en-US" dirty="0" smtClean="0"/>
              <a:t> lines of code</a:t>
            </a:r>
          </a:p>
          <a:p>
            <a:r>
              <a:rPr lang="en-US" b="1" dirty="0" smtClean="0"/>
              <a:t>65 .</a:t>
            </a:r>
            <a:r>
              <a:rPr lang="en-US" dirty="0" err="1" smtClean="0"/>
              <a:t>cpp</a:t>
            </a:r>
            <a:r>
              <a:rPr lang="en-US" dirty="0" smtClean="0"/>
              <a:t>, .h files</a:t>
            </a:r>
          </a:p>
          <a:p>
            <a:r>
              <a:rPr lang="en-US" b="1" dirty="0" smtClean="0"/>
              <a:t>107 </a:t>
            </a:r>
            <a:r>
              <a:rPr lang="en-US" dirty="0" smtClean="0"/>
              <a:t>subversion revisions</a:t>
            </a:r>
          </a:p>
          <a:p>
            <a:r>
              <a:rPr lang="en-US" b="1" dirty="0" smtClean="0"/>
              <a:t>8</a:t>
            </a:r>
            <a:r>
              <a:rPr lang="en-US" dirty="0" smtClean="0"/>
              <a:t> development iterations</a:t>
            </a:r>
          </a:p>
          <a:p>
            <a:r>
              <a:rPr lang="en-US" dirty="0" smtClean="0"/>
              <a:t>Many failures before success!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0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Individual time steps</a:t>
                </a:r>
              </a:p>
              <a:p>
                <a:r>
                  <a:rPr lang="en-US" dirty="0" smtClean="0"/>
                  <a:t>Distributed simulations using MPI</a:t>
                </a:r>
              </a:p>
              <a:p>
                <a:r>
                  <a:rPr lang="en-US" dirty="0" smtClean="0"/>
                  <a:t>Higher order integrators</a:t>
                </a:r>
              </a:p>
              <a:p>
                <a:r>
                  <a:rPr lang="en-US" dirty="0" smtClean="0"/>
                  <a:t>Command interface for the visualizer</a:t>
                </a:r>
              </a:p>
              <a:p>
                <a:r>
                  <a:rPr lang="en-US" dirty="0" smtClean="0"/>
                  <a:t>Other spatial </a:t>
                </a:r>
                <a:r>
                  <a:rPr lang="en-US" dirty="0" err="1" smtClean="0"/>
                  <a:t>subdividers</a:t>
                </a:r>
                <a:r>
                  <a:rPr lang="en-US" dirty="0" smtClean="0"/>
                  <a:t> (Hilbert curves, etc.)</a:t>
                </a:r>
              </a:p>
              <a:p>
                <a:r>
                  <a:rPr lang="en-US" dirty="0" err="1" smtClean="0"/>
                  <a:t>Multipole</a:t>
                </a:r>
                <a:r>
                  <a:rPr lang="en-US" dirty="0" smtClean="0"/>
                  <a:t> expansion for acceleration and higher derivatives</a:t>
                </a:r>
              </a:p>
              <a:p>
                <a:r>
                  <a:rPr lang="en-US" dirty="0" smtClean="0"/>
                  <a:t>Pairwise interactions between tree nodes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evaluations!)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Tree methods very efficient</a:t>
            </a:r>
          </a:p>
          <a:p>
            <a:r>
              <a:rPr lang="en-US" dirty="0" smtClean="0"/>
              <a:t>Performance vs. Accuracy tradeoff possible</a:t>
            </a:r>
          </a:p>
          <a:p>
            <a:r>
              <a:rPr lang="en-US" dirty="0" smtClean="0"/>
              <a:t>Extremely parallelizable</a:t>
            </a:r>
          </a:p>
          <a:p>
            <a:r>
              <a:rPr lang="en-US" dirty="0" smtClean="0"/>
              <a:t>Accurate, real-time simulations possible on commodity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n-body </a:t>
            </a:r>
            <a:r>
              <a:rPr lang="en-US" dirty="0" smtClean="0"/>
              <a:t>problem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Must integrate 3N coupled nonlinear second order ordinary differential equations</a:t>
            </a:r>
          </a:p>
          <a:p>
            <a:r>
              <a:rPr lang="en-US" dirty="0" smtClean="0"/>
              <a:t>Not analytically possible except for N = 2</a:t>
            </a:r>
          </a:p>
          <a:p>
            <a:r>
              <a:rPr lang="en-US" dirty="0" smtClean="0"/>
              <a:t>Must resort to numerical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Dr. Xiang Fu for advisement and helpful discussions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Gerda</a:t>
            </a:r>
            <a:r>
              <a:rPr lang="en-US" dirty="0" smtClean="0"/>
              <a:t> </a:t>
            </a:r>
            <a:r>
              <a:rPr lang="en-US" dirty="0" err="1" smtClean="0"/>
              <a:t>Kamberova</a:t>
            </a:r>
            <a:r>
              <a:rPr lang="en-US" dirty="0" smtClean="0"/>
              <a:t> for helpful comments on the paper</a:t>
            </a:r>
          </a:p>
          <a:p>
            <a:r>
              <a:rPr lang="en-US" dirty="0" smtClean="0"/>
              <a:t>Lukasz Bator for many discussions on algorithmic efficiency</a:t>
            </a:r>
          </a:p>
        </p:txBody>
      </p:sp>
    </p:spTree>
    <p:extLst>
      <p:ext uri="{BB962C8B-B14F-4D97-AF65-F5344CB8AC3E}">
        <p14:creationId xmlns:p14="http://schemas.microsoft.com/office/powerpoint/2010/main" val="30513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 Numerical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&lt;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    For each body, evaluate total force</a:t>
                </a:r>
              </a:p>
              <a:p>
                <a:r>
                  <a:rPr lang="en-US" dirty="0" smtClean="0"/>
                  <a:t>    Integrate position, velocity of each body over small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Δ</m:t>
                    </m:r>
                    <m:r>
                      <a:rPr lang="en-US" i="1" dirty="0" err="1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  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Δ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2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Evaluation 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0 … N – 1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For j = I + 1 … N – 1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Compute pairwise gravity between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0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force evaluation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396920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Total steps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Force evaluations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𝑒𝑣𝑎𝑙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Integration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Overall complexity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with candidate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Very slow due to quadratic behavior of force evaluation</a:t>
                </a:r>
              </a:p>
              <a:p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  <m:r>
                          <a:rPr lang="en-US" b="0" i="1" smtClean="0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evaluations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=65536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Constant time steps could miss near-collisions</a:t>
                </a:r>
              </a:p>
              <a:p>
                <a:r>
                  <a:rPr lang="en-US" dirty="0" smtClean="0"/>
                  <a:t>Force evaluation not obviously parallelizable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1448</TotalTime>
  <Words>1862</Words>
  <Application>Microsoft Office PowerPoint</Application>
  <PresentationFormat>On-screen Show (4:3)</PresentationFormat>
  <Paragraphs>291</Paragraphs>
  <Slides>41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Horizon</vt:lpstr>
      <vt:lpstr>C:\Users\Mike\Desktop\System.vsd</vt:lpstr>
      <vt:lpstr>Efficient solution of the n-body problem</vt:lpstr>
      <vt:lpstr>Outline</vt:lpstr>
      <vt:lpstr>The n-body problem</vt:lpstr>
      <vt:lpstr>The n-body problem cont.</vt:lpstr>
      <vt:lpstr>Candidate Numerical solution</vt:lpstr>
      <vt:lpstr>Force Evaluation step</vt:lpstr>
      <vt:lpstr>Example force evaluation</vt:lpstr>
      <vt:lpstr>Time Complexity</vt:lpstr>
      <vt:lpstr>Issues with candidate solution</vt:lpstr>
      <vt:lpstr>“Geometric trick” for parallelization</vt:lpstr>
      <vt:lpstr>“Geometric trick” for parallelization</vt:lpstr>
      <vt:lpstr>“Geometric trick” for parallelization</vt:lpstr>
      <vt:lpstr>Time complexity of geometric trick</vt:lpstr>
      <vt:lpstr>Issues with geometric trick</vt:lpstr>
      <vt:lpstr>Naïve force evaluation speedup</vt:lpstr>
      <vt:lpstr>Handling close encounters</vt:lpstr>
      <vt:lpstr>A more efficient way of evaluating force</vt:lpstr>
      <vt:lpstr>Example of clustering bodies</vt:lpstr>
      <vt:lpstr>hierarchical force evaluation </vt:lpstr>
      <vt:lpstr>Clustering algorithm</vt:lpstr>
      <vt:lpstr>Methods of spatial subdivision</vt:lpstr>
      <vt:lpstr>Force evaluation algorithm</vt:lpstr>
      <vt:lpstr>Force evaluation algorithm, cont</vt:lpstr>
      <vt:lpstr>Separation criteria</vt:lpstr>
      <vt:lpstr>Time complexity of tree walk</vt:lpstr>
      <vt:lpstr>Overview of hierarchical algorithm</vt:lpstr>
      <vt:lpstr>Parallelizing tree methods</vt:lpstr>
      <vt:lpstr>Scaling to large n, octree</vt:lpstr>
      <vt:lpstr>Scaling to large n, kd-tree</vt:lpstr>
      <vt:lpstr>Scaling to large n, brute force</vt:lpstr>
      <vt:lpstr>Brute force vs tree methods</vt:lpstr>
      <vt:lpstr>energy errors</vt:lpstr>
      <vt:lpstr>energy errors cont.</vt:lpstr>
      <vt:lpstr>Related work</vt:lpstr>
      <vt:lpstr>The proposed framework</vt:lpstr>
      <vt:lpstr>Software Architecture</vt:lpstr>
      <vt:lpstr>Project stats</vt:lpstr>
      <vt:lpstr>Extensions</vt:lpstr>
      <vt:lpstr>Conclusions</vt:lpstr>
      <vt:lpstr>acknowledgements</vt:lpstr>
      <vt:lpstr>Thank you for coming!</vt:lpstr>
    </vt:vector>
  </TitlesOfParts>
  <Company>Hofstra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Gravitational Simulator</dc:title>
  <dc:creator>Mike Bantegui</dc:creator>
  <cp:lastModifiedBy>Mike Bantegui</cp:lastModifiedBy>
  <cp:revision>52</cp:revision>
  <cp:lastPrinted>2012-05-18T14:11:05Z</cp:lastPrinted>
  <dcterms:created xsi:type="dcterms:W3CDTF">2012-05-16T22:02:11Z</dcterms:created>
  <dcterms:modified xsi:type="dcterms:W3CDTF">2012-05-18T16:37:48Z</dcterms:modified>
</cp:coreProperties>
</file>