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8" r:id="rId3"/>
    <p:sldId id="257" r:id="rId4"/>
    <p:sldId id="267" r:id="rId5"/>
    <p:sldId id="266" r:id="rId6"/>
    <p:sldId id="269" r:id="rId7"/>
    <p:sldId id="258" r:id="rId8"/>
    <p:sldId id="259" r:id="rId9"/>
    <p:sldId id="260" r:id="rId10"/>
    <p:sldId id="261" r:id="rId11"/>
    <p:sldId id="264" r:id="rId12"/>
    <p:sldId id="262" r:id="rId13"/>
    <p:sldId id="263" r:id="rId14"/>
    <p:sldId id="271" r:id="rId15"/>
    <p:sldId id="265"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CADEAFF-4165-4EA9-8FCD-D0B3BFC1635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17172D-7EC1-45CB-B0FD-C7C3CAB6C2C8}" type="datetimeFigureOut">
              <a:rPr lang="en-US" smtClean="0"/>
              <a:t>12/3/2013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CADEAFF-4165-4EA9-8FCD-D0B3BFC16359}"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017172D-7EC1-45CB-B0FD-C7C3CAB6C2C8}" type="datetimeFigureOut">
              <a:rPr lang="en-US" smtClean="0"/>
              <a:t>12/3/2013</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CADEAFF-4165-4EA9-8FCD-D0B3BFC1635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lt.org/curriculum/Secondary_Modules/Risk/Use_of_Chlorine_as_a_Drinking_Water_Disinfectan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hub.mspnet.org/index.cfm/2655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1981200"/>
          </a:xfrm>
        </p:spPr>
        <p:txBody>
          <a:bodyPr>
            <a:normAutofit/>
          </a:bodyPr>
          <a:lstStyle/>
          <a:p>
            <a:pPr algn="ctr"/>
            <a:r>
              <a:rPr lang="en-US" dirty="0" smtClean="0">
                <a:solidFill>
                  <a:schemeClr val="accent2">
                    <a:lumMod val="60000"/>
                    <a:lumOff val="40000"/>
                  </a:schemeClr>
                </a:solidFill>
                <a:latin typeface="Calibri" panose="020F0502020204030204" pitchFamily="34" charset="0"/>
              </a:rPr>
              <a:t>Development of Assessment </a:t>
            </a:r>
            <a:r>
              <a:rPr lang="en-US" dirty="0">
                <a:solidFill>
                  <a:schemeClr val="accent2">
                    <a:lumMod val="60000"/>
                    <a:lumOff val="40000"/>
                  </a:schemeClr>
                </a:solidFill>
                <a:latin typeface="Calibri" panose="020F0502020204030204" pitchFamily="34" charset="0"/>
              </a:rPr>
              <a:t>S</a:t>
            </a:r>
            <a:r>
              <a:rPr lang="en-US" dirty="0" smtClean="0">
                <a:solidFill>
                  <a:schemeClr val="accent2">
                    <a:lumMod val="60000"/>
                    <a:lumOff val="40000"/>
                  </a:schemeClr>
                </a:solidFill>
                <a:latin typeface="Calibri" panose="020F0502020204030204" pitchFamily="34" charset="0"/>
              </a:rPr>
              <a:t>ystem for the EfA Project</a:t>
            </a:r>
            <a:endParaRPr lang="en-US" dirty="0">
              <a:solidFill>
                <a:schemeClr val="accent2">
                  <a:lumMod val="60000"/>
                  <a:lumOff val="40000"/>
                </a:schemeClr>
              </a:solidFill>
              <a:latin typeface="Calibri" panose="020F0502020204030204" pitchFamily="34" charset="0"/>
            </a:endParaRPr>
          </a:p>
        </p:txBody>
      </p:sp>
      <p:sp>
        <p:nvSpPr>
          <p:cNvPr id="3" name="Subtitle 2"/>
          <p:cNvSpPr>
            <a:spLocks noGrp="1"/>
          </p:cNvSpPr>
          <p:nvPr>
            <p:ph type="subTitle" idx="1"/>
          </p:nvPr>
        </p:nvSpPr>
        <p:spPr>
          <a:xfrm>
            <a:off x="722376" y="3685032"/>
            <a:ext cx="7772400" cy="1267968"/>
          </a:xfrm>
        </p:spPr>
        <p:txBody>
          <a:bodyPr>
            <a:normAutofit/>
          </a:bodyPr>
          <a:lstStyle/>
          <a:p>
            <a:endParaRPr lang="en-US" dirty="0" smtClean="0"/>
          </a:p>
          <a:p>
            <a:pPr algn="ctr"/>
            <a:r>
              <a:rPr lang="en-US" sz="2400" b="1" dirty="0" smtClean="0">
                <a:solidFill>
                  <a:schemeClr val="accent3">
                    <a:lumMod val="60000"/>
                    <a:lumOff val="40000"/>
                  </a:schemeClr>
                </a:solidFill>
                <a:latin typeface="Calibri" panose="020F0502020204030204" pitchFamily="34" charset="0"/>
              </a:rPr>
              <a:t>Michal Lomask, Ph.D.</a:t>
            </a:r>
          </a:p>
          <a:p>
            <a:pPr algn="ctr"/>
            <a:r>
              <a:rPr lang="en-US" sz="2400" b="1" dirty="0" smtClean="0">
                <a:solidFill>
                  <a:schemeClr val="accent3">
                    <a:lumMod val="60000"/>
                    <a:lumOff val="40000"/>
                  </a:schemeClr>
                </a:solidFill>
                <a:latin typeface="Calibri" panose="020F0502020204030204" pitchFamily="34" charset="0"/>
              </a:rPr>
              <a:t>ETGaR Center for Science Education</a:t>
            </a:r>
          </a:p>
          <a:p>
            <a:pPr algn="ctr"/>
            <a:endParaRPr lang="en-US" sz="2400" dirty="0"/>
          </a:p>
        </p:txBody>
      </p:sp>
    </p:spTree>
    <p:extLst>
      <p:ext uri="{BB962C8B-B14F-4D97-AF65-F5344CB8AC3E}">
        <p14:creationId xmlns:p14="http://schemas.microsoft.com/office/powerpoint/2010/main" val="120102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1"/>
            <a:ext cx="8183880" cy="4928339"/>
          </a:xfrm>
        </p:spPr>
        <p:txBody>
          <a:bodyPr>
            <a:normAutofit/>
          </a:bodyPr>
          <a:lstStyle/>
          <a:p>
            <a:pPr marL="0" indent="0">
              <a:buNone/>
            </a:pPr>
            <a:r>
              <a:rPr lang="en-US" sz="2400" b="1" dirty="0" smtClean="0">
                <a:solidFill>
                  <a:schemeClr val="accent2">
                    <a:lumMod val="60000"/>
                    <a:lumOff val="40000"/>
                  </a:schemeClr>
                </a:solidFill>
                <a:latin typeface="Calibri" panose="020F0502020204030204" pitchFamily="34" charset="0"/>
              </a:rPr>
              <a:t>3. Class </a:t>
            </a:r>
            <a:r>
              <a:rPr lang="en-US" sz="2400" b="1" dirty="0">
                <a:solidFill>
                  <a:schemeClr val="accent2">
                    <a:lumMod val="60000"/>
                    <a:lumOff val="40000"/>
                  </a:schemeClr>
                </a:solidFill>
                <a:latin typeface="Calibri" panose="020F0502020204030204" pitchFamily="34" charset="0"/>
              </a:rPr>
              <a:t>debate: Should we Use Chlorine to Disinfect our Drinking Water</a:t>
            </a:r>
            <a:r>
              <a:rPr lang="en-US" sz="2400" b="1" dirty="0" smtClean="0">
                <a:solidFill>
                  <a:schemeClr val="accent2">
                    <a:lumMod val="60000"/>
                    <a:lumOff val="40000"/>
                  </a:schemeClr>
                </a:solidFill>
                <a:latin typeface="Calibri" panose="020F0502020204030204" pitchFamily="34" charset="0"/>
              </a:rPr>
              <a:t>?</a:t>
            </a:r>
          </a:p>
          <a:p>
            <a:r>
              <a:rPr lang="en-US" sz="2200" dirty="0">
                <a:latin typeface="Calibri" panose="020F0502020204030204" pitchFamily="34" charset="0"/>
                <a:hlinkClick r:id="rId2"/>
              </a:rPr>
              <a:t>Read: </a:t>
            </a:r>
            <a:r>
              <a:rPr lang="en-US" sz="2200" b="1" u="sng" dirty="0" smtClean="0">
                <a:solidFill>
                  <a:schemeClr val="accent3">
                    <a:lumMod val="60000"/>
                    <a:lumOff val="40000"/>
                  </a:schemeClr>
                </a:solidFill>
                <a:latin typeface="Calibri" panose="020F0502020204030204" pitchFamily="34" charset="0"/>
                <a:hlinkClick r:id="rId2"/>
              </a:rPr>
              <a:t>http</a:t>
            </a:r>
            <a:r>
              <a:rPr lang="en-US" sz="2200" b="1" u="sng" dirty="0">
                <a:solidFill>
                  <a:schemeClr val="accent3">
                    <a:lumMod val="60000"/>
                    <a:lumOff val="40000"/>
                  </a:schemeClr>
                </a:solidFill>
                <a:latin typeface="Calibri" panose="020F0502020204030204" pitchFamily="34" charset="0"/>
                <a:hlinkClick r:id="rId2"/>
              </a:rPr>
              <a:t>://plt.org/curriculum/Secondary_Modules/Risk/Use_of_Chlorine_as_a_Drinking_Water_Disinfectant.pdf</a:t>
            </a:r>
            <a:endParaRPr lang="en-US" sz="2200" b="1" dirty="0">
              <a:solidFill>
                <a:schemeClr val="accent3">
                  <a:lumMod val="60000"/>
                  <a:lumOff val="40000"/>
                </a:schemeClr>
              </a:solidFill>
              <a:latin typeface="Calibri" panose="020F0502020204030204" pitchFamily="34" charset="0"/>
            </a:endParaRPr>
          </a:p>
          <a:p>
            <a:pPr lvl="0"/>
            <a:r>
              <a:rPr lang="en-US" sz="2200" b="1" dirty="0">
                <a:latin typeface="Calibri" panose="020F0502020204030204" pitchFamily="34" charset="0"/>
              </a:rPr>
              <a:t>Summarize main points from this article.  </a:t>
            </a:r>
          </a:p>
          <a:p>
            <a:pPr lvl="0"/>
            <a:r>
              <a:rPr lang="en-US" sz="2200" b="1" dirty="0" smtClean="0">
                <a:latin typeface="Calibri" panose="020F0502020204030204" pitchFamily="34" charset="0"/>
              </a:rPr>
              <a:t>Conduct an Internet search </a:t>
            </a:r>
            <a:r>
              <a:rPr lang="en-US" sz="2200" b="1" dirty="0">
                <a:latin typeface="Calibri" panose="020F0502020204030204" pitchFamily="34" charset="0"/>
              </a:rPr>
              <a:t>and find additional </a:t>
            </a:r>
            <a:r>
              <a:rPr lang="en-US" sz="2200" b="1" dirty="0" smtClean="0">
                <a:latin typeface="Calibri" panose="020F0502020204030204" pitchFamily="34" charset="0"/>
              </a:rPr>
              <a:t>resources </a:t>
            </a:r>
            <a:r>
              <a:rPr lang="en-US" sz="2200" b="1" dirty="0">
                <a:latin typeface="Calibri" panose="020F0502020204030204" pitchFamily="34" charset="0"/>
              </a:rPr>
              <a:t>about the topic of water chlorination.  </a:t>
            </a:r>
          </a:p>
          <a:p>
            <a:pPr lvl="0"/>
            <a:r>
              <a:rPr lang="en-US" sz="2200" b="1" dirty="0" smtClean="0">
                <a:latin typeface="Calibri" panose="020F0502020204030204" pitchFamily="34" charset="0"/>
              </a:rPr>
              <a:t>Take a position and participate in a class discussion/debate about the pros and cons of water chlorination.</a:t>
            </a:r>
          </a:p>
          <a:p>
            <a:r>
              <a:rPr lang="en-US" sz="2200" b="1" dirty="0" smtClean="0">
                <a:latin typeface="Calibri" panose="020F0502020204030204" pitchFamily="34" charset="0"/>
              </a:rPr>
              <a:t>Write </a:t>
            </a:r>
            <a:r>
              <a:rPr lang="en-US" sz="2200" b="1" dirty="0" smtClean="0">
                <a:solidFill>
                  <a:srgbClr val="FF0000"/>
                </a:solidFill>
                <a:latin typeface="Calibri" panose="020F0502020204030204" pitchFamily="34" charset="0"/>
              </a:rPr>
              <a:t>a Letter to the Editor</a:t>
            </a:r>
            <a:r>
              <a:rPr lang="en-US" sz="2200" b="1" dirty="0" smtClean="0">
                <a:latin typeface="Calibri" panose="020F0502020204030204" pitchFamily="34" charset="0"/>
              </a:rPr>
              <a:t>, </a:t>
            </a:r>
            <a:r>
              <a:rPr lang="en-US" sz="2200" b="1" dirty="0">
                <a:latin typeface="Calibri" panose="020F0502020204030204" pitchFamily="34" charset="0"/>
              </a:rPr>
              <a:t>describing the pros and cones of using chlorine to “clean” our </a:t>
            </a:r>
            <a:r>
              <a:rPr lang="en-US" sz="2200" b="1" dirty="0" smtClean="0">
                <a:latin typeface="Calibri" panose="020F0502020204030204" pitchFamily="34" charset="0"/>
              </a:rPr>
              <a:t>drinking water</a:t>
            </a:r>
            <a:r>
              <a:rPr lang="en-US" sz="2200" b="1" dirty="0">
                <a:latin typeface="Calibri" panose="020F0502020204030204" pitchFamily="34" charset="0"/>
              </a:rPr>
              <a:t>.</a:t>
            </a:r>
          </a:p>
          <a:p>
            <a:pPr lvl="0"/>
            <a:endParaRPr lang="en-US" sz="2200" dirty="0" smtClean="0">
              <a:latin typeface="Calibri" panose="020F0502020204030204" pitchFamily="34" charset="0"/>
            </a:endParaRPr>
          </a:p>
          <a:p>
            <a:pPr lvl="0"/>
            <a:endParaRPr lang="en-US" sz="2200" dirty="0">
              <a:latin typeface="Calibri" panose="020F0502020204030204"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628508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4803648"/>
          </a:xfrm>
        </p:spPr>
        <p:txBody>
          <a:bodyPr>
            <a:normAutofit lnSpcReduction="10000"/>
          </a:bodyPr>
          <a:lstStyle/>
          <a:p>
            <a:pPr marL="0" indent="0">
              <a:buNone/>
            </a:pPr>
            <a:r>
              <a:rPr lang="en-US" b="1" dirty="0" smtClean="0">
                <a:solidFill>
                  <a:schemeClr val="accent2">
                    <a:lumMod val="60000"/>
                    <a:lumOff val="40000"/>
                  </a:schemeClr>
                </a:solidFill>
                <a:latin typeface="Calibri" panose="020F0502020204030204" pitchFamily="34" charset="0"/>
              </a:rPr>
              <a:t>4. Design activity:  Design a </a:t>
            </a:r>
            <a:r>
              <a:rPr lang="en-US" b="1" dirty="0" smtClean="0">
                <a:solidFill>
                  <a:srgbClr val="FF0000"/>
                </a:solidFill>
                <a:latin typeface="Calibri" panose="020F0502020204030204" pitchFamily="34" charset="0"/>
              </a:rPr>
              <a:t>prototype</a:t>
            </a:r>
            <a:r>
              <a:rPr lang="en-US" b="1" dirty="0" smtClean="0">
                <a:solidFill>
                  <a:schemeClr val="accent2">
                    <a:lumMod val="60000"/>
                    <a:lumOff val="40000"/>
                  </a:schemeClr>
                </a:solidFill>
                <a:latin typeface="Calibri" panose="020F0502020204030204" pitchFamily="34" charset="0"/>
              </a:rPr>
              <a:t> of filtration system that can remove the following impurities from water:</a:t>
            </a:r>
          </a:p>
          <a:p>
            <a:endParaRPr lang="en-US" sz="2400" dirty="0" smtClean="0">
              <a:solidFill>
                <a:schemeClr val="accent2">
                  <a:lumMod val="60000"/>
                  <a:lumOff val="40000"/>
                </a:schemeClr>
              </a:solidFill>
              <a:latin typeface="Calibri" panose="020F0502020204030204" pitchFamily="34" charset="0"/>
            </a:endParaRPr>
          </a:p>
          <a:p>
            <a:r>
              <a:rPr lang="en-US" sz="2400" dirty="0" smtClean="0">
                <a:latin typeface="Calibri" panose="020F0502020204030204" pitchFamily="34" charset="0"/>
              </a:rPr>
              <a:t>Sand particles</a:t>
            </a:r>
          </a:p>
          <a:p>
            <a:r>
              <a:rPr lang="en-US" sz="2400" dirty="0" smtClean="0">
                <a:latin typeface="Calibri" panose="020F0502020204030204" pitchFamily="34" charset="0"/>
              </a:rPr>
              <a:t>Soap residuals</a:t>
            </a:r>
          </a:p>
          <a:p>
            <a:r>
              <a:rPr lang="en-US" sz="2400" dirty="0" smtClean="0">
                <a:latin typeface="Calibri" panose="020F0502020204030204" pitchFamily="34" charset="0"/>
              </a:rPr>
              <a:t>Bacteria</a:t>
            </a:r>
          </a:p>
          <a:p>
            <a:endParaRPr lang="en-US" sz="2400" dirty="0">
              <a:latin typeface="Calibri" panose="020F0502020204030204" pitchFamily="34" charset="0"/>
            </a:endParaRPr>
          </a:p>
          <a:p>
            <a:r>
              <a:rPr lang="en-US" sz="2400" dirty="0" smtClean="0">
                <a:latin typeface="Calibri" panose="020F0502020204030204" pitchFamily="34" charset="0"/>
              </a:rPr>
              <a:t>Constraints:</a:t>
            </a:r>
          </a:p>
          <a:p>
            <a:r>
              <a:rPr lang="en-US" sz="2400" dirty="0" smtClean="0">
                <a:latin typeface="Calibri" panose="020F0502020204030204" pitchFamily="34" charset="0"/>
              </a:rPr>
              <a:t>You can use the following materials….</a:t>
            </a:r>
          </a:p>
          <a:p>
            <a:r>
              <a:rPr lang="en-US" sz="2400" dirty="0" smtClean="0">
                <a:latin typeface="Calibri" panose="020F0502020204030204" pitchFamily="34" charset="0"/>
              </a:rPr>
              <a:t>The removed impurities should be collected into a…</a:t>
            </a:r>
          </a:p>
          <a:p>
            <a:r>
              <a:rPr lang="en-US" sz="2400" dirty="0" smtClean="0">
                <a:latin typeface="Calibri" panose="020F0502020204030204" pitchFamily="34" charset="0"/>
              </a:rPr>
              <a:t>Etc.</a:t>
            </a:r>
            <a:endParaRPr lang="en-US" sz="2400" dirty="0">
              <a:latin typeface="Calibri" panose="020F0502020204030204" pitchFamily="34" charset="0"/>
            </a:endParaRPr>
          </a:p>
        </p:txBody>
      </p:sp>
    </p:spTree>
    <p:extLst>
      <p:ext uri="{BB962C8B-B14F-4D97-AF65-F5344CB8AC3E}">
        <p14:creationId xmlns:p14="http://schemas.microsoft.com/office/powerpoint/2010/main" val="1005722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48640"/>
          </a:xfrm>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4575048"/>
          </a:xfrm>
        </p:spPr>
        <p:txBody>
          <a:bodyPr>
            <a:normAutofit lnSpcReduction="10000"/>
          </a:bodyPr>
          <a:lstStyle/>
          <a:p>
            <a:r>
              <a:rPr lang="en-US" b="1" dirty="0" smtClean="0">
                <a:solidFill>
                  <a:schemeClr val="accent2">
                    <a:lumMod val="60000"/>
                    <a:lumOff val="40000"/>
                  </a:schemeClr>
                </a:solidFill>
              </a:rPr>
              <a:t>Written test: </a:t>
            </a:r>
          </a:p>
          <a:p>
            <a:r>
              <a:rPr lang="en-US" b="1" dirty="0" smtClean="0">
                <a:solidFill>
                  <a:schemeClr val="accent3">
                    <a:lumMod val="60000"/>
                    <a:lumOff val="40000"/>
                  </a:schemeClr>
                </a:solidFill>
              </a:rPr>
              <a:t>Example of a post-lab test</a:t>
            </a:r>
          </a:p>
          <a:p>
            <a:pPr marL="0" indent="0">
              <a:buNone/>
            </a:pPr>
            <a:r>
              <a:rPr lang="en-US" b="1" dirty="0" smtClean="0">
                <a:solidFill>
                  <a:schemeClr val="accent3">
                    <a:lumMod val="60000"/>
                    <a:lumOff val="40000"/>
                  </a:schemeClr>
                </a:solidFill>
              </a:rPr>
              <a:t> </a:t>
            </a:r>
          </a:p>
          <a:p>
            <a:pPr marL="0" indent="0">
              <a:buNone/>
            </a:pPr>
            <a:r>
              <a:rPr lang="en-US" sz="2400" b="1" dirty="0">
                <a:latin typeface="Calibri" panose="020F0502020204030204" pitchFamily="34" charset="0"/>
              </a:rPr>
              <a:t>Group A</a:t>
            </a:r>
            <a:r>
              <a:rPr lang="en-US" sz="2400" dirty="0">
                <a:latin typeface="Calibri" panose="020F0502020204030204" pitchFamily="34" charset="0"/>
              </a:rPr>
              <a:t> carried out the following experiment.</a:t>
            </a:r>
          </a:p>
          <a:p>
            <a:r>
              <a:rPr lang="en-US" sz="2400" dirty="0">
                <a:latin typeface="Calibri" panose="020F0502020204030204" pitchFamily="34" charset="0"/>
              </a:rPr>
              <a:t> </a:t>
            </a:r>
          </a:p>
          <a:p>
            <a:r>
              <a:rPr lang="en-US" sz="2400" dirty="0">
                <a:latin typeface="Calibri" panose="020F0502020204030204" pitchFamily="34" charset="0"/>
              </a:rPr>
              <a:t>1.	We put soapy water into three separate plastic cups.</a:t>
            </a:r>
          </a:p>
          <a:p>
            <a:r>
              <a:rPr lang="en-US" sz="2400" dirty="0">
                <a:latin typeface="Calibri" panose="020F0502020204030204" pitchFamily="34" charset="0"/>
              </a:rPr>
              <a:t>2.	A different substance was added to each of the cups.</a:t>
            </a:r>
          </a:p>
          <a:p>
            <a:r>
              <a:rPr lang="en-US" sz="2400" dirty="0">
                <a:latin typeface="Calibri" panose="020F0502020204030204" pitchFamily="34" charset="0"/>
              </a:rPr>
              <a:t>3.	After waiting five minutes, the mixture in each cup </a:t>
            </a:r>
            <a:r>
              <a:rPr lang="en-US" sz="2400" dirty="0" smtClean="0">
                <a:latin typeface="Calibri" panose="020F0502020204030204" pitchFamily="34" charset="0"/>
              </a:rPr>
              <a:t>	was 	filtered</a:t>
            </a:r>
            <a:r>
              <a:rPr lang="en-US" sz="2400" dirty="0">
                <a:latin typeface="Calibri" panose="020F0502020204030204" pitchFamily="34" charset="0"/>
              </a:rPr>
              <a:t>.</a:t>
            </a:r>
          </a:p>
          <a:p>
            <a:r>
              <a:rPr lang="en-US" sz="2400" dirty="0">
                <a:latin typeface="Calibri" panose="020F0502020204030204" pitchFamily="34" charset="0"/>
              </a:rPr>
              <a:t>4.	We examined the precipitate (which remained in the </a:t>
            </a:r>
            <a:r>
              <a:rPr lang="en-US" sz="2400" dirty="0" smtClean="0">
                <a:latin typeface="Calibri" panose="020F0502020204030204" pitchFamily="34" charset="0"/>
              </a:rPr>
              <a:t>	filter </a:t>
            </a:r>
            <a:r>
              <a:rPr lang="en-US" sz="2400" dirty="0">
                <a:latin typeface="Calibri" panose="020F0502020204030204" pitchFamily="34" charset="0"/>
              </a:rPr>
              <a:t>paper) and the filtrate (which was in the test </a:t>
            </a:r>
            <a:r>
              <a:rPr lang="en-US" sz="2400" dirty="0" smtClean="0">
                <a:latin typeface="Calibri" panose="020F0502020204030204" pitchFamily="34" charset="0"/>
              </a:rPr>
              <a:t>	tube</a:t>
            </a:r>
            <a:r>
              <a:rPr lang="en-US" sz="2400" dirty="0">
                <a:latin typeface="Calibri" panose="020F0502020204030204" pitchFamily="34" charset="0"/>
              </a:rPr>
              <a:t>) for each mixture.</a:t>
            </a:r>
          </a:p>
          <a:p>
            <a:endParaRPr lang="en-US" b="1" dirty="0">
              <a:solidFill>
                <a:schemeClr val="accent3">
                  <a:lumMod val="60000"/>
                  <a:lumOff val="40000"/>
                </a:schemeClr>
              </a:solidFill>
            </a:endParaRPr>
          </a:p>
        </p:txBody>
      </p:sp>
    </p:spTree>
    <p:extLst>
      <p:ext uri="{BB962C8B-B14F-4D97-AF65-F5344CB8AC3E}">
        <p14:creationId xmlns:p14="http://schemas.microsoft.com/office/powerpoint/2010/main" val="4139410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00600"/>
            <a:ext cx="8183880" cy="533400"/>
          </a:xfrm>
        </p:spPr>
        <p:txBody>
          <a:bodyPr>
            <a:normAutofit/>
          </a:bodyPr>
          <a:lstStyle/>
          <a:p>
            <a:r>
              <a:rPr lang="en-US" sz="2400" dirty="0" smtClean="0">
                <a:solidFill>
                  <a:schemeClr val="accent3">
                    <a:lumMod val="60000"/>
                    <a:lumOff val="40000"/>
                  </a:schemeClr>
                </a:solidFill>
                <a:latin typeface="Calibri" panose="020F0502020204030204" pitchFamily="34" charset="0"/>
              </a:rPr>
              <a:t>Which group wrote a better report? Explain your </a:t>
            </a:r>
            <a:r>
              <a:rPr lang="en-US" sz="2400" dirty="0" smtClean="0">
                <a:solidFill>
                  <a:srgbClr val="FF0000"/>
                </a:solidFill>
                <a:latin typeface="Calibri" panose="020F0502020204030204" pitchFamily="34" charset="0"/>
              </a:rPr>
              <a:t>answer</a:t>
            </a:r>
            <a:r>
              <a:rPr lang="en-US" sz="2400" dirty="0" smtClean="0">
                <a:solidFill>
                  <a:schemeClr val="accent3">
                    <a:lumMod val="60000"/>
                    <a:lumOff val="40000"/>
                  </a:schemeClr>
                </a:solidFill>
                <a:latin typeface="Calibri" panose="020F0502020204030204" pitchFamily="34" charset="0"/>
              </a:rPr>
              <a:t>.</a:t>
            </a:r>
            <a:endParaRPr lang="en-US" sz="2400" dirty="0">
              <a:solidFill>
                <a:schemeClr val="accent3">
                  <a:lumMod val="60000"/>
                  <a:lumOff val="40000"/>
                </a:schemeClr>
              </a:solidFill>
              <a:latin typeface="Calibri" panose="020F0502020204030204" pitchFamily="34" charset="0"/>
            </a:endParaRPr>
          </a:p>
        </p:txBody>
      </p:sp>
      <p:sp>
        <p:nvSpPr>
          <p:cNvPr id="3" name="Content Placeholder 2"/>
          <p:cNvSpPr>
            <a:spLocks noGrp="1"/>
          </p:cNvSpPr>
          <p:nvPr>
            <p:ph idx="1"/>
          </p:nvPr>
        </p:nvSpPr>
        <p:spPr/>
        <p:txBody>
          <a:bodyPr/>
          <a:lstStyle/>
          <a:p>
            <a:r>
              <a:rPr lang="en-US" sz="2000" b="1" dirty="0" smtClean="0">
                <a:latin typeface="Calibri" panose="020F0502020204030204" pitchFamily="34" charset="0"/>
              </a:rPr>
              <a:t>Group B carried out the following experiment</a:t>
            </a:r>
            <a:r>
              <a:rPr lang="en-US" sz="2000" dirty="0" smtClean="0">
                <a:latin typeface="Calibri" panose="020F0502020204030204" pitchFamily="34" charset="0"/>
              </a:rPr>
              <a:t>:</a:t>
            </a:r>
          </a:p>
          <a:p>
            <a:endParaRPr lang="en-US" dirty="0"/>
          </a:p>
          <a:p>
            <a:endParaRPr lang="en-US" dirty="0"/>
          </a:p>
        </p:txBody>
      </p:sp>
      <p:graphicFrame>
        <p:nvGraphicFramePr>
          <p:cNvPr id="4" name="Table 3"/>
          <p:cNvGraphicFramePr>
            <a:graphicFrameLocks noGrp="1"/>
          </p:cNvGraphicFramePr>
          <p:nvPr/>
        </p:nvGraphicFramePr>
        <p:xfrm>
          <a:off x="2113756" y="1831657"/>
          <a:ext cx="4962525" cy="1767840"/>
        </p:xfrm>
        <a:graphic>
          <a:graphicData uri="http://schemas.openxmlformats.org/drawingml/2006/table">
            <a:tbl>
              <a:tblPr>
                <a:tableStyleId>{5C22544A-7EE6-4342-B048-85BDC9FD1C3A}</a:tableStyleId>
              </a:tblPr>
              <a:tblGrid>
                <a:gridCol w="4962525"/>
              </a:tblGrid>
              <a:tr h="0">
                <a:tc>
                  <a:txBody>
                    <a:bodyPr/>
                    <a:lstStyle/>
                    <a:p>
                      <a:pPr marL="228600" marR="0" indent="-228600" algn="l">
                        <a:spcBef>
                          <a:spcPts val="0"/>
                        </a:spcBef>
                        <a:spcAft>
                          <a:spcPts val="0"/>
                        </a:spcAft>
                        <a:tabLst>
                          <a:tab pos="-914400" algn="l"/>
                          <a:tab pos="0" algn="l"/>
                          <a:tab pos="228600" algn="l"/>
                        </a:tabLst>
                      </a:pPr>
                      <a:r>
                        <a:rPr lang="en-US" sz="1200" dirty="0">
                          <a:effectLst/>
                        </a:rPr>
                        <a:t>1.	We placed 50 mL of soapy water into three plastic cups.</a:t>
                      </a:r>
                      <a:endParaRPr lang="en-US" sz="1000" dirty="0">
                        <a:effectLst/>
                      </a:endParaRPr>
                    </a:p>
                    <a:p>
                      <a:pPr marL="228600" marR="0" indent="-228600" algn="l">
                        <a:spcBef>
                          <a:spcPts val="0"/>
                        </a:spcBef>
                        <a:spcAft>
                          <a:spcPts val="0"/>
                        </a:spcAft>
                        <a:tabLst>
                          <a:tab pos="-914400" algn="l"/>
                          <a:tab pos="0" algn="l"/>
                          <a:tab pos="228600" algn="l"/>
                        </a:tabLst>
                      </a:pPr>
                      <a:r>
                        <a:rPr lang="en-US" sz="1200" dirty="0">
                          <a:effectLst/>
                        </a:rPr>
                        <a:t>2.	We added 10 grams of sugar to cup 1, 10 grams of table salt to cup 2, and 10 grams of Epsom salt to cup 3.  We mixed each with a plastic spoon.</a:t>
                      </a:r>
                      <a:endParaRPr lang="en-US" sz="1000" dirty="0">
                        <a:effectLst/>
                      </a:endParaRPr>
                    </a:p>
                    <a:p>
                      <a:pPr marL="228600" marR="0" indent="-228600" algn="l">
                        <a:spcBef>
                          <a:spcPts val="0"/>
                        </a:spcBef>
                        <a:spcAft>
                          <a:spcPts val="0"/>
                        </a:spcAft>
                        <a:tabLst>
                          <a:tab pos="-914400" algn="l"/>
                          <a:tab pos="0" algn="l"/>
                          <a:tab pos="228600" algn="l"/>
                        </a:tabLst>
                      </a:pPr>
                      <a:r>
                        <a:rPr lang="en-US" sz="1200" dirty="0">
                          <a:effectLst/>
                        </a:rPr>
                        <a:t>3.	We filtered all three mixtures.</a:t>
                      </a:r>
                      <a:endParaRPr lang="en-US" sz="1000" dirty="0">
                        <a:effectLst/>
                      </a:endParaRPr>
                    </a:p>
                    <a:p>
                      <a:pPr marL="228600" marR="0" indent="-228600" algn="l">
                        <a:spcBef>
                          <a:spcPts val="0"/>
                        </a:spcBef>
                        <a:spcAft>
                          <a:spcPts val="0"/>
                        </a:spcAft>
                        <a:tabLst>
                          <a:tab pos="-914400" algn="l"/>
                          <a:tab pos="0" algn="l"/>
                          <a:tab pos="228600" algn="l"/>
                        </a:tabLst>
                      </a:pPr>
                      <a:r>
                        <a:rPr lang="en-US" sz="1200" dirty="0">
                          <a:effectLst/>
                        </a:rPr>
                        <a:t>4.	We then poured the filtrate (remaining liquid) into 3 separate test tubes, shook them and measured the height of the soap suds.</a:t>
                      </a:r>
                      <a:endParaRPr lang="en-US" sz="1000" dirty="0">
                        <a:effectLst/>
                        <a:latin typeface="Times New Roman"/>
                        <a:ea typeface="Times New Roman"/>
                      </a:endParaRPr>
                    </a:p>
                  </a:txBody>
                  <a:tcPr marL="152400" marR="152400" marT="152400" marB="152400"/>
                </a:tc>
              </a:tr>
            </a:tbl>
          </a:graphicData>
        </a:graphic>
      </p:graphicFrame>
      <p:sp>
        <p:nvSpPr>
          <p:cNvPr id="5" name="Rectangle 1"/>
          <p:cNvSpPr>
            <a:spLocks noChangeArrowheads="1"/>
          </p:cNvSpPr>
          <p:nvPr/>
        </p:nvSpPr>
        <p:spPr bwMode="auto">
          <a:xfrm>
            <a:off x="2112963" y="1831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914400" algn="l"/>
                <a:tab pos="0" algn="l"/>
                <a:tab pos="228600" algn="l"/>
              </a:tabLst>
              <a:defRPr>
                <a:solidFill>
                  <a:schemeClr val="tx1"/>
                </a:solidFill>
                <a:latin typeface="Arial" pitchFamily="34" charset="0"/>
                <a:cs typeface="Arial" pitchFamily="34" charset="0"/>
              </a:defRPr>
            </a:lvl1pPr>
            <a:lvl2pPr fontAlgn="base">
              <a:spcBef>
                <a:spcPct val="0"/>
              </a:spcBef>
              <a:spcAft>
                <a:spcPct val="0"/>
              </a:spcAft>
              <a:tabLst>
                <a:tab pos="-914400" algn="l"/>
                <a:tab pos="0" algn="l"/>
                <a:tab pos="228600" algn="l"/>
              </a:tabLst>
              <a:defRPr>
                <a:solidFill>
                  <a:schemeClr val="tx1"/>
                </a:solidFill>
                <a:latin typeface="Arial" pitchFamily="34" charset="0"/>
                <a:cs typeface="Arial" pitchFamily="34" charset="0"/>
              </a:defRPr>
            </a:lvl2pPr>
            <a:lvl3pPr fontAlgn="base">
              <a:spcBef>
                <a:spcPct val="0"/>
              </a:spcBef>
              <a:spcAft>
                <a:spcPct val="0"/>
              </a:spcAft>
              <a:tabLst>
                <a:tab pos="-914400" algn="l"/>
                <a:tab pos="0" algn="l"/>
                <a:tab pos="228600" algn="l"/>
              </a:tabLst>
              <a:defRPr>
                <a:solidFill>
                  <a:schemeClr val="tx1"/>
                </a:solidFill>
                <a:latin typeface="Arial" pitchFamily="34" charset="0"/>
                <a:cs typeface="Arial" pitchFamily="34" charset="0"/>
              </a:defRPr>
            </a:lvl3pPr>
            <a:lvl4pPr fontAlgn="base">
              <a:spcBef>
                <a:spcPct val="0"/>
              </a:spcBef>
              <a:spcAft>
                <a:spcPct val="0"/>
              </a:spcAft>
              <a:tabLst>
                <a:tab pos="-914400" algn="l"/>
                <a:tab pos="0" algn="l"/>
                <a:tab pos="228600" algn="l"/>
              </a:tabLst>
              <a:defRPr>
                <a:solidFill>
                  <a:schemeClr val="tx1"/>
                </a:solidFill>
                <a:latin typeface="Arial" pitchFamily="34" charset="0"/>
                <a:cs typeface="Arial" pitchFamily="34" charset="0"/>
              </a:defRPr>
            </a:lvl4pPr>
            <a:lvl5pPr fontAlgn="base">
              <a:spcBef>
                <a:spcPct val="0"/>
              </a:spcBef>
              <a:spcAft>
                <a:spcPct val="0"/>
              </a:spcAft>
              <a:tabLst>
                <a:tab pos="-914400" algn="l"/>
                <a:tab pos="0" algn="l"/>
                <a:tab pos="228600" algn="l"/>
              </a:tabLst>
              <a:defRPr>
                <a:solidFill>
                  <a:schemeClr val="tx1"/>
                </a:solidFill>
                <a:latin typeface="Arial" pitchFamily="34" charset="0"/>
                <a:cs typeface="Arial" pitchFamily="34" charset="0"/>
              </a:defRPr>
            </a:lvl5pPr>
            <a:lvl6pPr fontAlgn="base">
              <a:spcBef>
                <a:spcPct val="0"/>
              </a:spcBef>
              <a:spcAft>
                <a:spcPct val="0"/>
              </a:spcAft>
              <a:tabLst>
                <a:tab pos="-914400" algn="l"/>
                <a:tab pos="0" algn="l"/>
                <a:tab pos="228600" algn="l"/>
              </a:tabLst>
              <a:defRPr>
                <a:solidFill>
                  <a:schemeClr val="tx1"/>
                </a:solidFill>
                <a:latin typeface="Arial" pitchFamily="34" charset="0"/>
                <a:cs typeface="Arial" pitchFamily="34" charset="0"/>
              </a:defRPr>
            </a:lvl6pPr>
            <a:lvl7pPr fontAlgn="base">
              <a:spcBef>
                <a:spcPct val="0"/>
              </a:spcBef>
              <a:spcAft>
                <a:spcPct val="0"/>
              </a:spcAft>
              <a:tabLst>
                <a:tab pos="-914400" algn="l"/>
                <a:tab pos="0" algn="l"/>
                <a:tab pos="228600" algn="l"/>
              </a:tabLst>
              <a:defRPr>
                <a:solidFill>
                  <a:schemeClr val="tx1"/>
                </a:solidFill>
                <a:latin typeface="Arial" pitchFamily="34" charset="0"/>
                <a:cs typeface="Arial" pitchFamily="34" charset="0"/>
              </a:defRPr>
            </a:lvl7pPr>
            <a:lvl8pPr fontAlgn="base">
              <a:spcBef>
                <a:spcPct val="0"/>
              </a:spcBef>
              <a:spcAft>
                <a:spcPct val="0"/>
              </a:spcAft>
              <a:tabLst>
                <a:tab pos="-914400" algn="l"/>
                <a:tab pos="0" algn="l"/>
                <a:tab pos="228600" algn="l"/>
              </a:tabLst>
              <a:defRPr>
                <a:solidFill>
                  <a:schemeClr val="tx1"/>
                </a:solidFill>
                <a:latin typeface="Arial" pitchFamily="34" charset="0"/>
                <a:cs typeface="Arial" pitchFamily="34" charset="0"/>
              </a:defRPr>
            </a:lvl8pPr>
            <a:lvl9pPr fontAlgn="base">
              <a:spcBef>
                <a:spcPct val="0"/>
              </a:spcBef>
              <a:spcAft>
                <a:spcPct val="0"/>
              </a:spcAft>
              <a:tabLst>
                <a:tab pos="-914400" algn="l"/>
                <a:tab pos="0" algn="l"/>
                <a:tab pos="2286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914400" algn="l"/>
                <a:tab pos="0" algn="l"/>
                <a:tab pos="228600" algn="l"/>
              </a:tabLst>
            </a:pPr>
            <a:r>
              <a:rPr kumimoji="0" lang="en-US" alt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Group B</a:t>
            </a:r>
            <a:r>
              <a:rPr kumimoji="0" lang="en-US" altLang="en-U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carried out the following experiment.</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 pos="0" algn="l"/>
                <a:tab pos="228600"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920159309"/>
              </p:ext>
            </p:extLst>
          </p:nvPr>
        </p:nvGraphicFramePr>
        <p:xfrm>
          <a:off x="914400" y="1295400"/>
          <a:ext cx="6781800" cy="3124199"/>
        </p:xfrm>
        <a:graphic>
          <a:graphicData uri="http://schemas.openxmlformats.org/drawingml/2006/table">
            <a:tbl>
              <a:tblPr>
                <a:tableStyleId>{5C22544A-7EE6-4342-B048-85BDC9FD1C3A}</a:tableStyleId>
              </a:tblPr>
              <a:tblGrid>
                <a:gridCol w="6781800"/>
              </a:tblGrid>
              <a:tr h="3124199">
                <a:tc>
                  <a:txBody>
                    <a:bodyPr/>
                    <a:lstStyle/>
                    <a:p>
                      <a:pPr marL="228600" marR="0" indent="-228600" algn="l">
                        <a:spcBef>
                          <a:spcPts val="0"/>
                        </a:spcBef>
                        <a:spcAft>
                          <a:spcPts val="0"/>
                        </a:spcAft>
                        <a:tabLst>
                          <a:tab pos="-914400" algn="l"/>
                          <a:tab pos="0" algn="l"/>
                          <a:tab pos="228600" algn="l"/>
                        </a:tabLst>
                      </a:pPr>
                      <a:r>
                        <a:rPr lang="en-US" sz="2000" dirty="0" smtClean="0">
                          <a:effectLst/>
                          <a:latin typeface="Calibri" panose="020F0502020204030204" pitchFamily="34" charset="0"/>
                        </a:rPr>
                        <a:t>1.  We </a:t>
                      </a:r>
                      <a:r>
                        <a:rPr lang="en-US" sz="2000" dirty="0">
                          <a:effectLst/>
                          <a:latin typeface="Calibri" panose="020F0502020204030204" pitchFamily="34" charset="0"/>
                        </a:rPr>
                        <a:t>placed 50 mL of soapy water into three plastic cups.</a:t>
                      </a:r>
                    </a:p>
                    <a:p>
                      <a:pPr marL="228600" marR="0" indent="-228600" algn="l">
                        <a:spcBef>
                          <a:spcPts val="0"/>
                        </a:spcBef>
                        <a:spcAft>
                          <a:spcPts val="0"/>
                        </a:spcAft>
                        <a:tabLst>
                          <a:tab pos="-914400" algn="l"/>
                          <a:tab pos="0" algn="l"/>
                          <a:tab pos="228600" algn="l"/>
                        </a:tabLst>
                      </a:pPr>
                      <a:r>
                        <a:rPr lang="en-US" sz="2000" dirty="0">
                          <a:effectLst/>
                          <a:latin typeface="Calibri" panose="020F0502020204030204" pitchFamily="34" charset="0"/>
                        </a:rPr>
                        <a:t>2.	</a:t>
                      </a:r>
                      <a:r>
                        <a:rPr lang="en-US" sz="2000" dirty="0" smtClean="0">
                          <a:effectLst/>
                          <a:latin typeface="Calibri" panose="020F0502020204030204" pitchFamily="34" charset="0"/>
                        </a:rPr>
                        <a:t> We </a:t>
                      </a:r>
                      <a:r>
                        <a:rPr lang="en-US" sz="2000" dirty="0">
                          <a:effectLst/>
                          <a:latin typeface="Calibri" panose="020F0502020204030204" pitchFamily="34" charset="0"/>
                        </a:rPr>
                        <a:t>added 10 grams of sugar to cup 1, 10 grams of table salt </a:t>
                      </a:r>
                      <a:r>
                        <a:rPr lang="en-US" sz="2000" dirty="0" smtClean="0">
                          <a:effectLst/>
                          <a:latin typeface="Calibri" panose="020F0502020204030204" pitchFamily="34" charset="0"/>
                        </a:rPr>
                        <a:t> to </a:t>
                      </a:r>
                      <a:r>
                        <a:rPr lang="en-US" sz="2000" dirty="0">
                          <a:effectLst/>
                          <a:latin typeface="Calibri" panose="020F0502020204030204" pitchFamily="34" charset="0"/>
                        </a:rPr>
                        <a:t>cup 2, and 10 grams of Epsom salt to cup 3.  We mixed each with a plastic spoon.</a:t>
                      </a:r>
                    </a:p>
                    <a:p>
                      <a:pPr marL="228600" marR="0" indent="-228600" algn="l">
                        <a:spcBef>
                          <a:spcPts val="0"/>
                        </a:spcBef>
                        <a:spcAft>
                          <a:spcPts val="0"/>
                        </a:spcAft>
                        <a:tabLst>
                          <a:tab pos="-914400" algn="l"/>
                          <a:tab pos="0" algn="l"/>
                          <a:tab pos="228600" algn="l"/>
                        </a:tabLst>
                      </a:pPr>
                      <a:r>
                        <a:rPr lang="en-US" sz="2000" dirty="0">
                          <a:effectLst/>
                          <a:latin typeface="Calibri" panose="020F0502020204030204" pitchFamily="34" charset="0"/>
                        </a:rPr>
                        <a:t>3.	</a:t>
                      </a:r>
                      <a:r>
                        <a:rPr lang="en-US" sz="2000" dirty="0" smtClean="0">
                          <a:effectLst/>
                          <a:latin typeface="Calibri" panose="020F0502020204030204" pitchFamily="34" charset="0"/>
                        </a:rPr>
                        <a:t> We </a:t>
                      </a:r>
                      <a:r>
                        <a:rPr lang="en-US" sz="2000" dirty="0">
                          <a:effectLst/>
                          <a:latin typeface="Calibri" panose="020F0502020204030204" pitchFamily="34" charset="0"/>
                        </a:rPr>
                        <a:t>filtered all three mixtures.</a:t>
                      </a:r>
                    </a:p>
                    <a:p>
                      <a:pPr marL="228600" marR="0" indent="-228600" algn="l">
                        <a:spcBef>
                          <a:spcPts val="0"/>
                        </a:spcBef>
                        <a:spcAft>
                          <a:spcPts val="0"/>
                        </a:spcAft>
                        <a:tabLst>
                          <a:tab pos="-914400" algn="l"/>
                          <a:tab pos="0" algn="l"/>
                          <a:tab pos="228600" algn="l"/>
                        </a:tabLst>
                      </a:pPr>
                      <a:r>
                        <a:rPr lang="en-US" sz="2000" dirty="0">
                          <a:effectLst/>
                          <a:latin typeface="Calibri" panose="020F0502020204030204" pitchFamily="34" charset="0"/>
                        </a:rPr>
                        <a:t>4.	</a:t>
                      </a:r>
                      <a:r>
                        <a:rPr lang="en-US" sz="2000" dirty="0" smtClean="0">
                          <a:effectLst/>
                          <a:latin typeface="Calibri" panose="020F0502020204030204" pitchFamily="34" charset="0"/>
                        </a:rPr>
                        <a:t> We </a:t>
                      </a:r>
                      <a:r>
                        <a:rPr lang="en-US" sz="2000" dirty="0">
                          <a:effectLst/>
                          <a:latin typeface="Calibri" panose="020F0502020204030204" pitchFamily="34" charset="0"/>
                        </a:rPr>
                        <a:t>then poured the filtrate (remaining liquid) into 3 separate test tubes, shook them and measured the height of the soap suds.</a:t>
                      </a:r>
                      <a:endParaRPr lang="en-US" sz="2000" dirty="0">
                        <a:effectLst/>
                        <a:latin typeface="Calibri" panose="020F0502020204030204" pitchFamily="34" charset="0"/>
                        <a:ea typeface="Times New Roman"/>
                      </a:endParaRPr>
                    </a:p>
                  </a:txBody>
                  <a:tcPr marL="152400" marR="152400" marT="152400" marB="152400"/>
                </a:tc>
              </a:tr>
            </a:tbl>
          </a:graphicData>
        </a:graphic>
      </p:graphicFrame>
    </p:spTree>
    <p:extLst>
      <p:ext uri="{BB962C8B-B14F-4D97-AF65-F5344CB8AC3E}">
        <p14:creationId xmlns:p14="http://schemas.microsoft.com/office/powerpoint/2010/main" val="646586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7924800" cy="2677656"/>
          </a:xfrm>
          <a:prstGeom prst="rect">
            <a:avLst/>
          </a:prstGeom>
        </p:spPr>
        <p:txBody>
          <a:bodyPr wrap="square">
            <a:spAutoFit/>
          </a:bodyPr>
          <a:lstStyle/>
          <a:p>
            <a:r>
              <a:rPr lang="en-US" sz="2400" dirty="0">
                <a:latin typeface="Calibri" panose="020F0502020204030204" pitchFamily="34" charset="0"/>
              </a:rPr>
              <a:t> </a:t>
            </a:r>
            <a:r>
              <a:rPr lang="en-US" sz="2400" dirty="0" smtClean="0">
                <a:solidFill>
                  <a:srgbClr val="FF0000"/>
                </a:solidFill>
                <a:latin typeface="Calibri" panose="020F0502020204030204" pitchFamily="34" charset="0"/>
              </a:rPr>
              <a:t>Summary</a:t>
            </a:r>
          </a:p>
          <a:p>
            <a:r>
              <a:rPr lang="en-US" sz="2400" dirty="0" smtClean="0">
                <a:latin typeface="Calibri" panose="020F0502020204030204" pitchFamily="34" charset="0"/>
              </a:rPr>
              <a:t>My assessment development leading assumption is:</a:t>
            </a:r>
          </a:p>
          <a:p>
            <a:endParaRPr lang="en-US" sz="2400" dirty="0" smtClean="0">
              <a:latin typeface="Calibri" panose="020F0502020204030204" pitchFamily="34" charset="0"/>
            </a:endParaRPr>
          </a:p>
          <a:p>
            <a:r>
              <a:rPr lang="en-US" sz="2400" b="1" dirty="0" smtClean="0">
                <a:latin typeface="Calibri" panose="020F0502020204030204" pitchFamily="34" charset="0"/>
              </a:rPr>
              <a:t>“A curriculum-based formative assessment tasks, </a:t>
            </a:r>
            <a:r>
              <a:rPr lang="en-US" sz="2400" b="1" dirty="0">
                <a:latin typeface="Calibri" panose="020F0502020204030204" pitchFamily="34" charset="0"/>
              </a:rPr>
              <a:t>with </a:t>
            </a:r>
            <a:r>
              <a:rPr lang="en-US" sz="2400" b="1" dirty="0" smtClean="0">
                <a:latin typeface="Calibri" panose="020F0502020204030204" pitchFamily="34" charset="0"/>
              </a:rPr>
              <a:t>relevant and clear feedback to students and teachers, will build summative success”. </a:t>
            </a:r>
          </a:p>
          <a:p>
            <a:r>
              <a:rPr lang="en-US" sz="2400" dirty="0" smtClean="0">
                <a:latin typeface="Calibri" panose="020F0502020204030204" pitchFamily="34" charset="0"/>
              </a:rPr>
              <a:t>(</a:t>
            </a:r>
            <a:r>
              <a:rPr lang="en-US" sz="2400" dirty="0">
                <a:latin typeface="Calibri" panose="020F0502020204030204" pitchFamily="34" charset="0"/>
              </a:rPr>
              <a:t>M</a:t>
            </a:r>
            <a:r>
              <a:rPr lang="en-US" sz="2400" dirty="0" smtClean="0">
                <a:latin typeface="Calibri" panose="020F0502020204030204" pitchFamily="34" charset="0"/>
              </a:rPr>
              <a:t>ichal </a:t>
            </a:r>
            <a:r>
              <a:rPr lang="en-US" sz="2400" dirty="0" err="1" smtClean="0">
                <a:latin typeface="Calibri" panose="020F0502020204030204" pitchFamily="34" charset="0"/>
              </a:rPr>
              <a:t>Lomask</a:t>
            </a:r>
            <a:r>
              <a:rPr lang="en-US" sz="2400" dirty="0" smtClean="0">
                <a:latin typeface="Calibri" panose="020F0502020204030204" pitchFamily="34" charset="0"/>
              </a:rPr>
              <a:t>, 2010)</a:t>
            </a:r>
            <a:endParaRPr lang="en-US" sz="2400" dirty="0">
              <a:latin typeface="Calibri" panose="020F050202020403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00" y="3048000"/>
            <a:ext cx="2114550" cy="2819400"/>
          </a:xfrm>
          <a:prstGeom prst="rect">
            <a:avLst/>
          </a:prstGeom>
        </p:spPr>
      </p:pic>
    </p:spTree>
    <p:extLst>
      <p:ext uri="{BB962C8B-B14F-4D97-AF65-F5344CB8AC3E}">
        <p14:creationId xmlns:p14="http://schemas.microsoft.com/office/powerpoint/2010/main" val="3278679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791200"/>
            <a:ext cx="8183880" cy="243840"/>
          </a:xfrm>
        </p:spPr>
        <p:txBody>
          <a:bodyPr>
            <a:no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5108448"/>
          </a:xfrm>
        </p:spPr>
        <p:txBody>
          <a:bodyPr>
            <a:normAutofit fontScale="92500"/>
          </a:bodyPr>
          <a:lstStyle/>
          <a:p>
            <a:pPr marL="0" indent="0">
              <a:buNone/>
            </a:pPr>
            <a:r>
              <a:rPr lang="en-US" b="1" dirty="0" smtClean="0">
                <a:solidFill>
                  <a:schemeClr val="accent2">
                    <a:lumMod val="60000"/>
                    <a:lumOff val="40000"/>
                  </a:schemeClr>
                </a:solidFill>
              </a:rPr>
              <a:t>Assessment development issues:</a:t>
            </a:r>
          </a:p>
          <a:p>
            <a:pPr marL="0" indent="0">
              <a:buNone/>
            </a:pPr>
            <a:endParaRPr lang="en-US" b="1" dirty="0">
              <a:solidFill>
                <a:schemeClr val="accent2">
                  <a:lumMod val="60000"/>
                  <a:lumOff val="40000"/>
                </a:schemeClr>
              </a:solidFill>
            </a:endParaRPr>
          </a:p>
          <a:p>
            <a:pPr marL="0" indent="0">
              <a:buNone/>
            </a:pPr>
            <a:endParaRPr lang="en-US" sz="2400" dirty="0" smtClean="0"/>
          </a:p>
          <a:p>
            <a:pPr marL="0" indent="0">
              <a:buNone/>
            </a:pPr>
            <a:r>
              <a:rPr lang="en-US" sz="2400" b="1" dirty="0" smtClean="0"/>
              <a:t>Content validity </a:t>
            </a:r>
            <a:r>
              <a:rPr lang="en-US" sz="2400" dirty="0" smtClean="0"/>
              <a:t>has to do with the degree to which the assessment required performances are aligned with the intended learning standards and specific goals.</a:t>
            </a:r>
          </a:p>
          <a:p>
            <a:pPr marL="0" indent="0">
              <a:buNone/>
            </a:pPr>
            <a:endParaRPr lang="en-US" sz="2400" dirty="0" smtClean="0"/>
          </a:p>
          <a:p>
            <a:pPr marL="0" indent="0">
              <a:buNone/>
            </a:pPr>
            <a:r>
              <a:rPr lang="en-US" sz="2400" b="1" dirty="0"/>
              <a:t>Fairness</a:t>
            </a:r>
            <a:r>
              <a:rPr lang="en-US" sz="2400" dirty="0"/>
              <a:t> requires that validity does not change from one student group to </a:t>
            </a:r>
            <a:r>
              <a:rPr lang="en-US" sz="2400" dirty="0" smtClean="0"/>
              <a:t>another based on irrelevant traits.</a:t>
            </a:r>
          </a:p>
          <a:p>
            <a:pPr marL="0" indent="0">
              <a:buNone/>
            </a:pPr>
            <a:endParaRPr lang="en-US" sz="2400" dirty="0" smtClean="0"/>
          </a:p>
          <a:p>
            <a:pPr marL="0" indent="0">
              <a:buNone/>
            </a:pPr>
            <a:r>
              <a:rPr lang="en-US" sz="2400" b="1" dirty="0" smtClean="0"/>
              <a:t>Reliability</a:t>
            </a:r>
            <a:r>
              <a:rPr lang="en-US" sz="2400" dirty="0" smtClean="0"/>
              <a:t> </a:t>
            </a:r>
            <a:r>
              <a:rPr lang="en-US" sz="2400" dirty="0"/>
              <a:t>has to do with the </a:t>
            </a:r>
            <a:r>
              <a:rPr lang="en-US" sz="2400" dirty="0" smtClean="0"/>
              <a:t>consistency </a:t>
            </a:r>
            <a:r>
              <a:rPr lang="en-US" sz="2400" dirty="0"/>
              <a:t>of the  assessment </a:t>
            </a:r>
            <a:r>
              <a:rPr lang="en-US" sz="2400" dirty="0" smtClean="0"/>
              <a:t>information and focuses mainly on scoring procedures. </a:t>
            </a:r>
            <a:endParaRPr lang="en-US" sz="2400" dirty="0"/>
          </a:p>
        </p:txBody>
      </p:sp>
    </p:spTree>
    <p:extLst>
      <p:ext uri="{BB962C8B-B14F-4D97-AF65-F5344CB8AC3E}">
        <p14:creationId xmlns:p14="http://schemas.microsoft.com/office/powerpoint/2010/main" val="1987130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62600"/>
            <a:ext cx="8183880" cy="472440"/>
          </a:xfrm>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5108448"/>
          </a:xfrm>
        </p:spPr>
        <p:txBody>
          <a:bodyPr>
            <a:noAutofit/>
          </a:bodyPr>
          <a:lstStyle/>
          <a:p>
            <a:pPr marL="0" indent="0">
              <a:buNone/>
            </a:pPr>
            <a:r>
              <a:rPr lang="en-US" sz="2400" smtClean="0">
                <a:latin typeface="Calibri" panose="020F0502020204030204" pitchFamily="34" charset="0"/>
              </a:rPr>
              <a:t>Additional aspects </a:t>
            </a:r>
            <a:r>
              <a:rPr lang="en-US" sz="2400" dirty="0" smtClean="0">
                <a:latin typeface="Calibri" panose="020F0502020204030204" pitchFamily="34" charset="0"/>
              </a:rPr>
              <a:t>of validity (Jim </a:t>
            </a:r>
            <a:r>
              <a:rPr lang="en-US" sz="2400" dirty="0" err="1" smtClean="0">
                <a:latin typeface="Calibri" panose="020F0502020204030204" pitchFamily="34" charset="0"/>
              </a:rPr>
              <a:t>Peligrano</a:t>
            </a:r>
            <a:r>
              <a:rPr lang="en-US" sz="2400" dirty="0" smtClean="0">
                <a:latin typeface="Calibri" panose="020F0502020204030204" pitchFamily="34" charset="0"/>
              </a:rPr>
              <a:t>, 2013)</a:t>
            </a:r>
          </a:p>
          <a:p>
            <a:pPr marL="0" indent="0">
              <a:buNone/>
            </a:pPr>
            <a:endParaRPr lang="en-US" sz="2400" dirty="0" smtClean="0">
              <a:latin typeface="Calibri" panose="020F0502020204030204" pitchFamily="34" charset="0"/>
            </a:endParaRPr>
          </a:p>
          <a:p>
            <a:pPr marL="0" indent="0">
              <a:buNone/>
            </a:pPr>
            <a:r>
              <a:rPr lang="en-US" sz="2400" dirty="0" smtClean="0">
                <a:latin typeface="Calibri" panose="020F0502020204030204" pitchFamily="34" charset="0"/>
              </a:rPr>
              <a:t>* Cognitive</a:t>
            </a:r>
            <a:r>
              <a:rPr lang="en-US" sz="2400" dirty="0">
                <a:latin typeface="Calibri" panose="020F0502020204030204" pitchFamily="34" charset="0"/>
              </a:rPr>
              <a:t>: The extent to which an assessment taps important forms of domain and disciplinary knowledge and skill and does so in ways that are not confounded with other aspects of cognition such as language or memory load</a:t>
            </a:r>
            <a:r>
              <a:rPr lang="en-US" sz="2400" dirty="0" smtClean="0">
                <a:latin typeface="Calibri" panose="020F0502020204030204" pitchFamily="34" charset="0"/>
              </a:rPr>
              <a:t>.</a:t>
            </a:r>
          </a:p>
          <a:p>
            <a:pPr>
              <a:buFont typeface="Arial" charset="0"/>
              <a:buChar char="•"/>
            </a:pPr>
            <a:endParaRPr lang="en-US" sz="2400" dirty="0" smtClean="0">
              <a:latin typeface="Calibri" panose="020F0502020204030204" pitchFamily="34" charset="0"/>
            </a:endParaRPr>
          </a:p>
          <a:p>
            <a:pPr marL="0" indent="0">
              <a:buNone/>
            </a:pPr>
            <a:r>
              <a:rPr lang="en-US" sz="2400" dirty="0" smtClean="0">
                <a:latin typeface="Calibri" panose="020F0502020204030204" pitchFamily="34" charset="0"/>
              </a:rPr>
              <a:t>* Instructional</a:t>
            </a:r>
            <a:r>
              <a:rPr lang="en-US" sz="2400" dirty="0">
                <a:latin typeface="Calibri" panose="020F0502020204030204" pitchFamily="34" charset="0"/>
              </a:rPr>
              <a:t>: The extent to which it supports teaching practice and provides valuable and timely instructional information. </a:t>
            </a:r>
            <a:endParaRPr lang="en-US" sz="2400" dirty="0" smtClean="0">
              <a:latin typeface="Calibri" panose="020F0502020204030204" pitchFamily="34" charset="0"/>
            </a:endParaRPr>
          </a:p>
          <a:p>
            <a:pPr>
              <a:buFont typeface="Arial" charset="0"/>
              <a:buChar char="•"/>
            </a:pPr>
            <a:endParaRPr lang="en-US" sz="2400" dirty="0">
              <a:latin typeface="Calibri" panose="020F0502020204030204" pitchFamily="34" charset="0"/>
            </a:endParaRPr>
          </a:p>
          <a:p>
            <a:pPr marL="0" indent="0">
              <a:buNone/>
            </a:pPr>
            <a:r>
              <a:rPr lang="en-US" sz="2400" dirty="0" smtClean="0">
                <a:latin typeface="Calibri" panose="020F0502020204030204" pitchFamily="34" charset="0"/>
              </a:rPr>
              <a:t>* Inferential</a:t>
            </a:r>
            <a:r>
              <a:rPr lang="en-US" sz="2400" dirty="0">
                <a:latin typeface="Calibri" panose="020F0502020204030204" pitchFamily="34" charset="0"/>
              </a:rPr>
              <a:t>: The extent to which it reliably yields model-based information about student knowledge and skills for diagnostic or other purposes. </a:t>
            </a:r>
          </a:p>
        </p:txBody>
      </p:sp>
    </p:spTree>
    <p:extLst>
      <p:ext uri="{BB962C8B-B14F-4D97-AF65-F5344CB8AC3E}">
        <p14:creationId xmlns:p14="http://schemas.microsoft.com/office/powerpoint/2010/main" val="702655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62600"/>
            <a:ext cx="8183880" cy="472440"/>
          </a:xfrm>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4727448"/>
          </a:xfrm>
        </p:spPr>
        <p:txBody>
          <a:bodyPr>
            <a:normAutofit fontScale="25000" lnSpcReduction="20000"/>
          </a:bodyPr>
          <a:lstStyle/>
          <a:p>
            <a:pPr marL="0" indent="0">
              <a:lnSpc>
                <a:spcPct val="170000"/>
              </a:lnSpc>
              <a:spcBef>
                <a:spcPts val="0"/>
              </a:spcBef>
              <a:buNone/>
            </a:pPr>
            <a:r>
              <a:rPr lang="en-US" sz="9600" b="1" dirty="0" smtClean="0">
                <a:solidFill>
                  <a:srgbClr val="FF0000"/>
                </a:solidFill>
                <a:latin typeface="Calibri" panose="020F0502020204030204" pitchFamily="34" charset="0"/>
              </a:rPr>
              <a:t>Assessment systems </a:t>
            </a:r>
            <a:r>
              <a:rPr lang="en-US" sz="9600" dirty="0">
                <a:latin typeface="Calibri" panose="020F0502020204030204" pitchFamily="34" charset="0"/>
              </a:rPr>
              <a:t>should combine traditional "sit-down" tests with classroom-based performance assessments that allow students to demonstrate their abilities to design and conduct investigations, solve complex problems, and communicate in a variety of ways. Properly used, both assessments can serve formative as well as summative purposes</a:t>
            </a:r>
            <a:r>
              <a:rPr lang="en-US" sz="9600" dirty="0" smtClean="0">
                <a:latin typeface="Calibri" panose="020F0502020204030204" pitchFamily="34" charset="0"/>
              </a:rPr>
              <a:t>.</a:t>
            </a:r>
          </a:p>
          <a:p>
            <a:pPr marL="0" indent="0">
              <a:lnSpc>
                <a:spcPct val="170000"/>
              </a:lnSpc>
              <a:spcBef>
                <a:spcPts val="0"/>
              </a:spcBef>
              <a:buNone/>
            </a:pPr>
            <a:r>
              <a:rPr lang="en-US" sz="4400" dirty="0" smtClean="0">
                <a:latin typeface="Calibri" panose="020F0502020204030204" pitchFamily="34" charset="0"/>
              </a:rPr>
              <a:t> </a:t>
            </a:r>
          </a:p>
          <a:p>
            <a:pPr marL="0" indent="0">
              <a:buNone/>
            </a:pPr>
            <a:endParaRPr lang="en-US" sz="6400" dirty="0" smtClean="0">
              <a:latin typeface="Calibri" panose="020F0502020204030204" pitchFamily="34" charset="0"/>
            </a:endParaRPr>
          </a:p>
          <a:p>
            <a:pPr marL="0" indent="0">
              <a:buNone/>
            </a:pPr>
            <a:r>
              <a:rPr lang="en-US" sz="6400" dirty="0" smtClean="0">
                <a:latin typeface="Calibri" panose="020F0502020204030204" pitchFamily="34" charset="0"/>
              </a:rPr>
              <a:t>T</a:t>
            </a:r>
            <a:r>
              <a:rPr lang="en-US" sz="6400" dirty="0">
                <a:latin typeface="Calibri" panose="020F0502020204030204" pitchFamily="34" charset="0"/>
              </a:rPr>
              <a:t>. Conley, Linda </a:t>
            </a:r>
            <a:r>
              <a:rPr lang="en-US" sz="6400" dirty="0" smtClean="0">
                <a:latin typeface="Calibri" panose="020F0502020204030204" pitchFamily="34" charset="0"/>
              </a:rPr>
              <a:t>Darling-Hammond (2013). Creating </a:t>
            </a:r>
            <a:r>
              <a:rPr lang="en-US" sz="6400" dirty="0">
                <a:latin typeface="Calibri" panose="020F0502020204030204" pitchFamily="34" charset="0"/>
              </a:rPr>
              <a:t>Systems Of Assessment For Deeper </a:t>
            </a:r>
            <a:r>
              <a:rPr lang="en-US" sz="6400" dirty="0" smtClean="0">
                <a:latin typeface="Calibri" panose="020F0502020204030204" pitchFamily="34" charset="0"/>
              </a:rPr>
              <a:t>Learning. Stanford </a:t>
            </a:r>
            <a:r>
              <a:rPr lang="en-US" sz="6400" dirty="0">
                <a:latin typeface="Calibri" panose="020F0502020204030204" pitchFamily="34" charset="0"/>
              </a:rPr>
              <a:t>Center for Opportunity Policy in Education (SCOPE) and Educational Policy Improvement Center (EPIC</a:t>
            </a:r>
            <a:r>
              <a:rPr lang="en-US" sz="6400" dirty="0" smtClean="0">
                <a:latin typeface="Calibri" panose="020F0502020204030204" pitchFamily="34" charset="0"/>
              </a:rPr>
              <a:t>).</a:t>
            </a:r>
          </a:p>
          <a:p>
            <a:pPr marL="0" indent="0">
              <a:buNone/>
            </a:pPr>
            <a:r>
              <a:rPr lang="en-US" sz="3500" dirty="0">
                <a:latin typeface="Calibri" panose="020F0502020204030204" pitchFamily="34" charset="0"/>
                <a:hlinkClick r:id="rId2"/>
              </a:rPr>
              <a:t>http://</a:t>
            </a:r>
            <a:r>
              <a:rPr lang="en-US" sz="3500" dirty="0" smtClean="0">
                <a:latin typeface="Calibri" panose="020F0502020204030204" pitchFamily="34" charset="0"/>
                <a:hlinkClick r:id="rId2"/>
              </a:rPr>
              <a:t>hub.mspnet.org/index.cfm/26556</a:t>
            </a:r>
            <a:r>
              <a:rPr lang="en-US" sz="3500" dirty="0" smtClean="0">
                <a:latin typeface="Calibri" panose="020F0502020204030204" pitchFamily="34" charset="0"/>
              </a:rPr>
              <a:t> </a:t>
            </a:r>
            <a:endParaRPr lang="en-US" sz="3500" dirty="0">
              <a:latin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307862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48640"/>
          </a:xfrm>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4879848"/>
          </a:xfrm>
        </p:spPr>
        <p:txBody>
          <a:bodyPr/>
          <a:lstStyle/>
          <a:p>
            <a:pPr marL="0" indent="0">
              <a:buNone/>
            </a:pPr>
            <a:r>
              <a:rPr lang="en-US" b="1" dirty="0" smtClean="0">
                <a:solidFill>
                  <a:schemeClr val="accent2">
                    <a:lumMod val="60000"/>
                    <a:lumOff val="40000"/>
                  </a:schemeClr>
                </a:solidFill>
              </a:rPr>
              <a:t>EFA Assessment Tasks will:</a:t>
            </a:r>
          </a:p>
          <a:p>
            <a:endParaRPr lang="en-US" dirty="0" smtClean="0"/>
          </a:p>
          <a:p>
            <a:r>
              <a:rPr lang="en-US" sz="2400" dirty="0" smtClean="0">
                <a:latin typeface="Calibri" panose="020F0502020204030204" pitchFamily="34" charset="0"/>
              </a:rPr>
              <a:t>Create </a:t>
            </a:r>
            <a:r>
              <a:rPr lang="en-US" sz="2400" dirty="0">
                <a:latin typeface="Calibri" panose="020F0502020204030204" pitchFamily="34" charset="0"/>
              </a:rPr>
              <a:t>tangible evidence of students’ understanding and skills</a:t>
            </a:r>
          </a:p>
          <a:p>
            <a:r>
              <a:rPr lang="en-US" sz="2400" dirty="0" smtClean="0">
                <a:latin typeface="Calibri" panose="020F0502020204030204" pitchFamily="34" charset="0"/>
              </a:rPr>
              <a:t>Be embedded in the unit’s curriculum (not stand alone)</a:t>
            </a:r>
          </a:p>
          <a:p>
            <a:r>
              <a:rPr lang="en-US" sz="2400" dirty="0" smtClean="0">
                <a:latin typeface="Calibri" panose="020F0502020204030204" pitchFamily="34" charset="0"/>
              </a:rPr>
              <a:t>Provide students with opportunities for both showing what they know and  engaging in new learning</a:t>
            </a:r>
          </a:p>
          <a:p>
            <a:r>
              <a:rPr lang="en-US" sz="2400" dirty="0">
                <a:latin typeface="Calibri" panose="020F0502020204030204" pitchFamily="34" charset="0"/>
              </a:rPr>
              <a:t>Include scoring rubrics that describe expected performance along specific knowledge dimension</a:t>
            </a:r>
          </a:p>
          <a:p>
            <a:r>
              <a:rPr lang="en-US" sz="2400" dirty="0" smtClean="0">
                <a:latin typeface="Calibri" panose="020F0502020204030204" pitchFamily="34" charset="0"/>
              </a:rPr>
              <a:t>Provide teachers with relevant instructional information about students’ progress and existing learning needs</a:t>
            </a:r>
            <a:endParaRPr lang="en-US" sz="2400" dirty="0">
              <a:latin typeface="Calibri" panose="020F0502020204030204" pitchFamily="34" charset="0"/>
            </a:endParaRPr>
          </a:p>
        </p:txBody>
      </p:sp>
    </p:spTree>
    <p:extLst>
      <p:ext uri="{BB962C8B-B14F-4D97-AF65-F5344CB8AC3E}">
        <p14:creationId xmlns:p14="http://schemas.microsoft.com/office/powerpoint/2010/main" val="267369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4956048"/>
          </a:xfrm>
        </p:spPr>
        <p:txBody>
          <a:bodyPr>
            <a:normAutofit fontScale="70000" lnSpcReduction="20000"/>
          </a:bodyPr>
          <a:lstStyle/>
          <a:p>
            <a:pPr marL="0" indent="0">
              <a:lnSpc>
                <a:spcPct val="170000"/>
              </a:lnSpc>
              <a:spcBef>
                <a:spcPts val="0"/>
              </a:spcBef>
              <a:buNone/>
            </a:pPr>
            <a:r>
              <a:rPr lang="en-US" dirty="0" smtClean="0"/>
              <a:t>The </a:t>
            </a:r>
            <a:r>
              <a:rPr lang="en-US" dirty="0" err="1" smtClean="0"/>
              <a:t>EfA</a:t>
            </a:r>
            <a:r>
              <a:rPr lang="en-US" dirty="0" smtClean="0"/>
              <a:t> assessments will use Evidence </a:t>
            </a:r>
            <a:r>
              <a:rPr lang="en-US" dirty="0"/>
              <a:t>Centered Design (ECD</a:t>
            </a:r>
            <a:r>
              <a:rPr lang="en-US" dirty="0" smtClean="0"/>
              <a:t>). ECD </a:t>
            </a:r>
            <a:r>
              <a:rPr lang="en-US" dirty="0"/>
              <a:t>provides a framework for building valid and fair assessments. In this process, assessment developers </a:t>
            </a:r>
            <a:r>
              <a:rPr lang="en-US" dirty="0" smtClean="0"/>
              <a:t>first identify </a:t>
            </a:r>
            <a:r>
              <a:rPr lang="en-US" dirty="0"/>
              <a:t>the nature of the evidence that is needed to make a judgment about specified aspects of student </a:t>
            </a:r>
            <a:r>
              <a:rPr lang="en-US" dirty="0" smtClean="0"/>
              <a:t>learning.  Then</a:t>
            </a:r>
            <a:r>
              <a:rPr lang="en-US" dirty="0"/>
              <a:t>, they examine any </a:t>
            </a:r>
            <a:r>
              <a:rPr lang="en-US" dirty="0" smtClean="0"/>
              <a:t>proposed </a:t>
            </a:r>
            <a:r>
              <a:rPr lang="en-US" dirty="0"/>
              <a:t>assessment task to ensure that it does not preclude or reduce the opportunity for any student to participate in the task and show certain knowledge, skills, and abilities (KSAs). </a:t>
            </a:r>
            <a:endParaRPr lang="en-US" dirty="0" smtClean="0"/>
          </a:p>
          <a:p>
            <a:pPr marL="0" indent="0">
              <a:lnSpc>
                <a:spcPct val="170000"/>
              </a:lnSpc>
              <a:spcBef>
                <a:spcPts val="0"/>
              </a:spcBef>
              <a:buNone/>
            </a:pPr>
            <a:r>
              <a:rPr lang="en-US" dirty="0"/>
              <a:t>(</a:t>
            </a:r>
            <a:r>
              <a:rPr lang="en-US" dirty="0" err="1"/>
              <a:t>Mislevy</a:t>
            </a:r>
            <a:r>
              <a:rPr lang="en-US" dirty="0"/>
              <a:t> et al, 2003; Zhang et al., 2010</a:t>
            </a:r>
            <a:r>
              <a:rPr lang="en-US" dirty="0" smtClean="0"/>
              <a:t>)</a:t>
            </a:r>
            <a:endParaRPr lang="en-US" dirty="0"/>
          </a:p>
        </p:txBody>
      </p:sp>
    </p:spTree>
    <p:extLst>
      <p:ext uri="{BB962C8B-B14F-4D97-AF65-F5344CB8AC3E}">
        <p14:creationId xmlns:p14="http://schemas.microsoft.com/office/powerpoint/2010/main" val="204390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791200"/>
            <a:ext cx="8183880" cy="243840"/>
          </a:xfrm>
        </p:spPr>
        <p:txBody>
          <a:bodyPr>
            <a:no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5489448"/>
          </a:xfrm>
        </p:spPr>
        <p:txBody>
          <a:bodyPr>
            <a:normAutofit lnSpcReduction="10000"/>
          </a:bodyPr>
          <a:lstStyle/>
          <a:p>
            <a:pPr marL="0" indent="0">
              <a:lnSpc>
                <a:spcPct val="150000"/>
              </a:lnSpc>
              <a:spcBef>
                <a:spcPts val="0"/>
              </a:spcBef>
              <a:buNone/>
            </a:pPr>
            <a:r>
              <a:rPr lang="en-US" sz="2000" dirty="0" smtClean="0"/>
              <a:t>NGSS practices </a:t>
            </a:r>
            <a:r>
              <a:rPr lang="en-US" sz="2000" dirty="0"/>
              <a:t>of science and </a:t>
            </a:r>
            <a:r>
              <a:rPr lang="en-US" sz="2000" dirty="0" smtClean="0"/>
              <a:t>engineering that may be learned and assessed in the </a:t>
            </a:r>
            <a:r>
              <a:rPr lang="en-US" sz="2000" dirty="0" err="1" smtClean="0"/>
              <a:t>EfA</a:t>
            </a:r>
            <a:r>
              <a:rPr lang="en-US" sz="2000" dirty="0" smtClean="0"/>
              <a:t> units: </a:t>
            </a:r>
          </a:p>
          <a:p>
            <a:pPr>
              <a:lnSpc>
                <a:spcPct val="150000"/>
              </a:lnSpc>
              <a:spcBef>
                <a:spcPts val="0"/>
              </a:spcBef>
            </a:pPr>
            <a:r>
              <a:rPr lang="en-US" sz="2000" dirty="0" smtClean="0"/>
              <a:t>1</a:t>
            </a:r>
            <a:r>
              <a:rPr lang="en-US" sz="2000" dirty="0"/>
              <a:t>.  Asking questions (for science) and defining problems (for engineering) </a:t>
            </a:r>
            <a:endParaRPr lang="en-US" sz="2000" dirty="0" smtClean="0"/>
          </a:p>
          <a:p>
            <a:pPr>
              <a:lnSpc>
                <a:spcPct val="150000"/>
              </a:lnSpc>
              <a:spcBef>
                <a:spcPts val="0"/>
              </a:spcBef>
            </a:pPr>
            <a:r>
              <a:rPr lang="en-US" sz="2000" dirty="0" smtClean="0"/>
              <a:t>2</a:t>
            </a:r>
            <a:r>
              <a:rPr lang="en-US" sz="2000" dirty="0"/>
              <a:t>.  Developing and using models </a:t>
            </a:r>
            <a:endParaRPr lang="en-US" sz="2000" dirty="0" smtClean="0"/>
          </a:p>
          <a:p>
            <a:pPr>
              <a:lnSpc>
                <a:spcPct val="150000"/>
              </a:lnSpc>
              <a:spcBef>
                <a:spcPts val="0"/>
              </a:spcBef>
            </a:pPr>
            <a:r>
              <a:rPr lang="en-US" sz="2000" dirty="0" smtClean="0"/>
              <a:t>3</a:t>
            </a:r>
            <a:r>
              <a:rPr lang="en-US" sz="2000" dirty="0"/>
              <a:t>.  Planning and carrying out investigations </a:t>
            </a:r>
            <a:endParaRPr lang="en-US" sz="2000" dirty="0" smtClean="0"/>
          </a:p>
          <a:p>
            <a:pPr>
              <a:lnSpc>
                <a:spcPct val="150000"/>
              </a:lnSpc>
              <a:spcBef>
                <a:spcPts val="0"/>
              </a:spcBef>
            </a:pPr>
            <a:r>
              <a:rPr lang="en-US" sz="2000" dirty="0" smtClean="0"/>
              <a:t>4</a:t>
            </a:r>
            <a:r>
              <a:rPr lang="en-US" sz="2000" dirty="0"/>
              <a:t>.  Analyzing and interpreting data </a:t>
            </a:r>
            <a:endParaRPr lang="en-US" sz="2000" dirty="0" smtClean="0"/>
          </a:p>
          <a:p>
            <a:pPr>
              <a:lnSpc>
                <a:spcPct val="150000"/>
              </a:lnSpc>
              <a:spcBef>
                <a:spcPts val="0"/>
              </a:spcBef>
            </a:pPr>
            <a:r>
              <a:rPr lang="en-US" sz="2000" dirty="0" smtClean="0"/>
              <a:t>5</a:t>
            </a:r>
            <a:r>
              <a:rPr lang="en-US" sz="2000" dirty="0"/>
              <a:t>.  Using mathematics and computational thinking </a:t>
            </a:r>
            <a:endParaRPr lang="en-US" sz="2000" dirty="0" smtClean="0"/>
          </a:p>
          <a:p>
            <a:pPr>
              <a:lnSpc>
                <a:spcPct val="150000"/>
              </a:lnSpc>
              <a:spcBef>
                <a:spcPts val="0"/>
              </a:spcBef>
            </a:pPr>
            <a:r>
              <a:rPr lang="en-US" sz="2000" dirty="0" smtClean="0"/>
              <a:t>6</a:t>
            </a:r>
            <a:r>
              <a:rPr lang="en-US" sz="2000" dirty="0"/>
              <a:t>.  Constructing explanations (for science) and designing solutions (for engineering) </a:t>
            </a:r>
            <a:endParaRPr lang="en-US" sz="2000" dirty="0" smtClean="0"/>
          </a:p>
          <a:p>
            <a:pPr>
              <a:lnSpc>
                <a:spcPct val="150000"/>
              </a:lnSpc>
              <a:spcBef>
                <a:spcPts val="0"/>
              </a:spcBef>
            </a:pPr>
            <a:r>
              <a:rPr lang="en-US" sz="2000" dirty="0" smtClean="0"/>
              <a:t>7</a:t>
            </a:r>
            <a:r>
              <a:rPr lang="en-US" sz="2000" dirty="0"/>
              <a:t>.  Engaging in argument from evidence </a:t>
            </a:r>
            <a:endParaRPr lang="en-US" sz="2000" dirty="0" smtClean="0"/>
          </a:p>
          <a:p>
            <a:pPr>
              <a:lnSpc>
                <a:spcPct val="150000"/>
              </a:lnSpc>
              <a:spcBef>
                <a:spcPts val="0"/>
              </a:spcBef>
            </a:pPr>
            <a:r>
              <a:rPr lang="en-US" sz="2000" dirty="0" smtClean="0"/>
              <a:t>8</a:t>
            </a:r>
            <a:r>
              <a:rPr lang="en-US" sz="2000" dirty="0"/>
              <a:t>.  Obtaining, evaluating, and communicating information</a:t>
            </a:r>
          </a:p>
        </p:txBody>
      </p:sp>
    </p:spTree>
    <p:extLst>
      <p:ext uri="{BB962C8B-B14F-4D97-AF65-F5344CB8AC3E}">
        <p14:creationId xmlns:p14="http://schemas.microsoft.com/office/powerpoint/2010/main" val="177925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4498848"/>
          </a:xfrm>
        </p:spPr>
        <p:txBody>
          <a:bodyPr/>
          <a:lstStyle/>
          <a:p>
            <a:pPr marL="0" indent="0">
              <a:buNone/>
            </a:pPr>
            <a:r>
              <a:rPr lang="en-US" dirty="0" err="1" smtClean="0">
                <a:latin typeface="Calibri" panose="020F0502020204030204" pitchFamily="34" charset="0"/>
              </a:rPr>
              <a:t>EfA</a:t>
            </a:r>
            <a:r>
              <a:rPr lang="en-US" dirty="0" smtClean="0">
                <a:latin typeface="Calibri" panose="020F0502020204030204" pitchFamily="34" charset="0"/>
              </a:rPr>
              <a:t> major themes that may be learned and assessed</a:t>
            </a:r>
            <a:r>
              <a:rPr lang="en-US" dirty="0" smtClean="0">
                <a:latin typeface="Calibri" panose="020F0502020204030204" pitchFamily="34" charset="0"/>
              </a:rPr>
              <a:t>:</a:t>
            </a:r>
          </a:p>
          <a:p>
            <a:pPr marL="0" indent="0">
              <a:buNone/>
            </a:pPr>
            <a:endParaRPr lang="en-US" dirty="0" smtClean="0">
              <a:latin typeface="Calibri" panose="020F0502020204030204" pitchFamily="34" charset="0"/>
            </a:endParaRPr>
          </a:p>
          <a:p>
            <a:r>
              <a:rPr lang="en-US" dirty="0" smtClean="0">
                <a:latin typeface="Calibri" panose="020F0502020204030204" pitchFamily="34" charset="0"/>
              </a:rPr>
              <a:t>Design</a:t>
            </a:r>
          </a:p>
          <a:p>
            <a:r>
              <a:rPr lang="en-US" dirty="0" smtClean="0">
                <a:latin typeface="Calibri" panose="020F0502020204030204" pitchFamily="34" charset="0"/>
              </a:rPr>
              <a:t>Modeling</a:t>
            </a:r>
          </a:p>
          <a:p>
            <a:r>
              <a:rPr lang="en-US" dirty="0" smtClean="0">
                <a:latin typeface="Calibri" panose="020F0502020204030204" pitchFamily="34" charset="0"/>
              </a:rPr>
              <a:t>Systems</a:t>
            </a:r>
          </a:p>
          <a:p>
            <a:r>
              <a:rPr lang="en-US" dirty="0" smtClean="0">
                <a:latin typeface="Calibri" panose="020F0502020204030204" pitchFamily="34" charset="0"/>
              </a:rPr>
              <a:t>Resources</a:t>
            </a:r>
          </a:p>
          <a:p>
            <a:r>
              <a:rPr lang="en-US" dirty="0" smtClean="0">
                <a:latin typeface="Calibri" panose="020F0502020204030204" pitchFamily="34" charset="0"/>
              </a:rPr>
              <a:t>Human Values</a:t>
            </a:r>
            <a:endParaRPr lang="en-US" dirty="0">
              <a:latin typeface="Calibri" panose="020F0502020204030204" pitchFamily="34" charset="0"/>
            </a:endParaRPr>
          </a:p>
        </p:txBody>
      </p:sp>
    </p:spTree>
    <p:extLst>
      <p:ext uri="{BB962C8B-B14F-4D97-AF65-F5344CB8AC3E}">
        <p14:creationId xmlns:p14="http://schemas.microsoft.com/office/powerpoint/2010/main" val="2333476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48640"/>
          </a:xfrm>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4498848"/>
          </a:xfrm>
        </p:spPr>
        <p:txBody>
          <a:bodyPr>
            <a:normAutofit/>
          </a:bodyPr>
          <a:lstStyle/>
          <a:p>
            <a:r>
              <a:rPr lang="en-US" b="1" dirty="0" smtClean="0">
                <a:solidFill>
                  <a:schemeClr val="accent2">
                    <a:lumMod val="60000"/>
                    <a:lumOff val="40000"/>
                  </a:schemeClr>
                </a:solidFill>
                <a:latin typeface="Calibri" panose="020F0502020204030204" pitchFamily="34" charset="0"/>
              </a:rPr>
              <a:t>Examples of possible performance tasks:</a:t>
            </a:r>
          </a:p>
          <a:p>
            <a:endParaRPr lang="en-US" sz="2400" b="1" dirty="0">
              <a:latin typeface="Calibri" panose="020F0502020204030204" pitchFamily="34" charset="0"/>
            </a:endParaRPr>
          </a:p>
          <a:p>
            <a:r>
              <a:rPr lang="en-US" sz="2400" b="1" dirty="0" smtClean="0">
                <a:latin typeface="Calibri" panose="020F0502020204030204" pitchFamily="34" charset="0"/>
              </a:rPr>
              <a:t>1. Lab experiment (a KSB)</a:t>
            </a:r>
          </a:p>
          <a:p>
            <a:r>
              <a:rPr lang="en-US" sz="2400" b="1" dirty="0" smtClean="0">
                <a:latin typeface="Calibri" panose="020F0502020204030204" pitchFamily="34" charset="0"/>
              </a:rPr>
              <a:t>2. </a:t>
            </a:r>
            <a:r>
              <a:rPr lang="en-US" sz="2400" b="1" dirty="0">
                <a:latin typeface="Calibri" panose="020F0502020204030204" pitchFamily="34" charset="0"/>
              </a:rPr>
              <a:t>I</a:t>
            </a:r>
            <a:r>
              <a:rPr lang="en-US" sz="2400" b="1" dirty="0" smtClean="0">
                <a:latin typeface="Calibri" panose="020F0502020204030204" pitchFamily="34" charset="0"/>
              </a:rPr>
              <a:t>ndependent research (a KSB)</a:t>
            </a:r>
          </a:p>
          <a:p>
            <a:r>
              <a:rPr lang="en-US" sz="2400" b="1" dirty="0" smtClean="0">
                <a:latin typeface="Calibri" panose="020F0502020204030204" pitchFamily="34" charset="0"/>
              </a:rPr>
              <a:t>3. Classroom </a:t>
            </a:r>
            <a:r>
              <a:rPr lang="en-US" sz="2400" b="1" dirty="0" smtClean="0">
                <a:latin typeface="Calibri" panose="020F0502020204030204" pitchFamily="34" charset="0"/>
              </a:rPr>
              <a:t>debate and position paper writing task</a:t>
            </a:r>
            <a:endParaRPr lang="en-US" sz="2400" b="1" dirty="0" smtClean="0">
              <a:latin typeface="Calibri" panose="020F0502020204030204" pitchFamily="34" charset="0"/>
            </a:endParaRPr>
          </a:p>
          <a:p>
            <a:r>
              <a:rPr lang="en-US" sz="2400" b="1" dirty="0" smtClean="0">
                <a:latin typeface="Calibri" panose="020F0502020204030204" pitchFamily="34" charset="0"/>
              </a:rPr>
              <a:t>4. </a:t>
            </a:r>
            <a:r>
              <a:rPr lang="en-US" sz="2400" b="1" dirty="0" smtClean="0">
                <a:latin typeface="Calibri" panose="020F0502020204030204" pitchFamily="34" charset="0"/>
              </a:rPr>
              <a:t>Design challenge activity</a:t>
            </a:r>
            <a:endParaRPr lang="en-US" sz="2400" b="1" dirty="0" smtClean="0">
              <a:latin typeface="Calibri" panose="020F0502020204030204" pitchFamily="34" charset="0"/>
            </a:endParaRPr>
          </a:p>
          <a:p>
            <a:r>
              <a:rPr lang="en-US" sz="2400" b="1" dirty="0" smtClean="0">
                <a:latin typeface="Calibri" panose="020F0502020204030204" pitchFamily="34" charset="0"/>
              </a:rPr>
              <a:t>5. Exit </a:t>
            </a:r>
            <a:r>
              <a:rPr lang="en-US" sz="2400" b="1" dirty="0" smtClean="0">
                <a:latin typeface="Calibri" panose="020F0502020204030204" pitchFamily="34" charset="0"/>
              </a:rPr>
              <a:t>Cards (short, open-ended questions at the end of each lesson)</a:t>
            </a:r>
            <a:endParaRPr lang="en-US" sz="2400" b="1" dirty="0">
              <a:latin typeface="Calibri" panose="020F0502020204030204" pitchFamily="34" charset="0"/>
            </a:endParaRPr>
          </a:p>
        </p:txBody>
      </p:sp>
    </p:spTree>
    <p:extLst>
      <p:ext uri="{BB962C8B-B14F-4D97-AF65-F5344CB8AC3E}">
        <p14:creationId xmlns:p14="http://schemas.microsoft.com/office/powerpoint/2010/main" val="282430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76800"/>
            <a:ext cx="8183880" cy="762000"/>
          </a:xfrm>
        </p:spPr>
        <p:txBody>
          <a:bodyPr>
            <a:normAutofit/>
          </a:bodyPr>
          <a:lstStyle/>
          <a:p>
            <a:r>
              <a:rPr lang="en-US" sz="2000" dirty="0" smtClean="0">
                <a:solidFill>
                  <a:schemeClr val="tx1"/>
                </a:solidFill>
                <a:latin typeface="Calibri" panose="020F0502020204030204" pitchFamily="34" charset="0"/>
              </a:rPr>
              <a:t>* Marked in red is the evidence that is going to be scored.</a:t>
            </a:r>
            <a:endParaRPr lang="en-US" sz="2000" dirty="0">
              <a:solidFill>
                <a:schemeClr val="tx1"/>
              </a:solidFill>
              <a:latin typeface="Calibri" panose="020F0502020204030204" pitchFamily="34" charset="0"/>
            </a:endParaRPr>
          </a:p>
        </p:txBody>
      </p:sp>
      <p:sp>
        <p:nvSpPr>
          <p:cNvPr id="3" name="Content Placeholder 2"/>
          <p:cNvSpPr>
            <a:spLocks noGrp="1"/>
          </p:cNvSpPr>
          <p:nvPr>
            <p:ph idx="1"/>
          </p:nvPr>
        </p:nvSpPr>
        <p:spPr>
          <a:xfrm>
            <a:off x="502920" y="530352"/>
            <a:ext cx="8183880" cy="5184648"/>
          </a:xfrm>
        </p:spPr>
        <p:txBody>
          <a:bodyPr>
            <a:normAutofit/>
          </a:bodyPr>
          <a:lstStyle/>
          <a:p>
            <a:pPr marL="0" indent="0">
              <a:buNone/>
            </a:pPr>
            <a:r>
              <a:rPr lang="en-US" b="1" dirty="0" smtClean="0">
                <a:solidFill>
                  <a:schemeClr val="accent2">
                    <a:lumMod val="60000"/>
                    <a:lumOff val="40000"/>
                  </a:schemeClr>
                </a:solidFill>
                <a:latin typeface="Calibri" panose="020F0502020204030204" pitchFamily="34" charset="0"/>
              </a:rPr>
              <a:t>1. Lab </a:t>
            </a:r>
            <a:r>
              <a:rPr lang="en-US" b="1" dirty="0">
                <a:solidFill>
                  <a:schemeClr val="accent2">
                    <a:lumMod val="60000"/>
                    <a:lumOff val="40000"/>
                  </a:schemeClr>
                </a:solidFill>
                <a:latin typeface="Calibri" panose="020F0502020204030204" pitchFamily="34" charset="0"/>
              </a:rPr>
              <a:t>Activity: H</a:t>
            </a:r>
            <a:r>
              <a:rPr lang="en-US" b="1" dirty="0" smtClean="0">
                <a:solidFill>
                  <a:schemeClr val="accent2">
                    <a:lumMod val="60000"/>
                    <a:lumOff val="40000"/>
                  </a:schemeClr>
                </a:solidFill>
                <a:latin typeface="Calibri" panose="020F0502020204030204" pitchFamily="34" charset="0"/>
              </a:rPr>
              <a:t>ow </a:t>
            </a:r>
            <a:r>
              <a:rPr lang="en-US" b="1" dirty="0">
                <a:solidFill>
                  <a:schemeClr val="accent2">
                    <a:lumMod val="60000"/>
                    <a:lumOff val="40000"/>
                  </a:schemeClr>
                </a:solidFill>
                <a:latin typeface="Calibri" panose="020F0502020204030204" pitchFamily="34" charset="0"/>
              </a:rPr>
              <a:t>to clean water from soap </a:t>
            </a:r>
            <a:r>
              <a:rPr lang="en-US" b="1" dirty="0" smtClean="0">
                <a:solidFill>
                  <a:schemeClr val="accent2">
                    <a:lumMod val="60000"/>
                    <a:lumOff val="40000"/>
                  </a:schemeClr>
                </a:solidFill>
                <a:latin typeface="Calibri" panose="020F0502020204030204" pitchFamily="34" charset="0"/>
              </a:rPr>
              <a:t>residuals?</a:t>
            </a:r>
          </a:p>
          <a:p>
            <a:endParaRPr lang="en-US" b="1" dirty="0">
              <a:latin typeface="Calibri" panose="020F0502020204030204" pitchFamily="34" charset="0"/>
            </a:endParaRPr>
          </a:p>
          <a:p>
            <a:pPr marL="0" indent="0">
              <a:buNone/>
            </a:pPr>
            <a:r>
              <a:rPr lang="en-US" b="1" dirty="0" smtClean="0">
                <a:latin typeface="Calibri" panose="020F0502020204030204" pitchFamily="34" charset="0"/>
              </a:rPr>
              <a:t>Task outline:</a:t>
            </a:r>
          </a:p>
          <a:p>
            <a:r>
              <a:rPr lang="en-US" b="1" dirty="0" smtClean="0">
                <a:latin typeface="Calibri" panose="020F0502020204030204" pitchFamily="34" charset="0"/>
              </a:rPr>
              <a:t>Preparing </a:t>
            </a:r>
            <a:r>
              <a:rPr lang="en-US" b="1" dirty="0">
                <a:latin typeface="Calibri" panose="020F0502020204030204" pitchFamily="34" charset="0"/>
              </a:rPr>
              <a:t>Soapy </a:t>
            </a:r>
            <a:r>
              <a:rPr lang="en-US" b="1" dirty="0" smtClean="0">
                <a:latin typeface="Calibri" panose="020F0502020204030204" pitchFamily="34" charset="0"/>
              </a:rPr>
              <a:t>Water</a:t>
            </a:r>
          </a:p>
          <a:p>
            <a:r>
              <a:rPr lang="en-US" b="1" dirty="0">
                <a:latin typeface="Calibri" panose="020F0502020204030204" pitchFamily="34" charset="0"/>
              </a:rPr>
              <a:t>“Salting”</a:t>
            </a:r>
            <a:r>
              <a:rPr lang="en-US" dirty="0">
                <a:latin typeface="Calibri" panose="020F0502020204030204" pitchFamily="34" charset="0"/>
              </a:rPr>
              <a:t> </a:t>
            </a:r>
            <a:r>
              <a:rPr lang="en-US" b="1" dirty="0">
                <a:latin typeface="Calibri" panose="020F0502020204030204" pitchFamily="34" charset="0"/>
              </a:rPr>
              <a:t>the Soapy </a:t>
            </a:r>
            <a:r>
              <a:rPr lang="en-US" b="1" dirty="0" smtClean="0">
                <a:latin typeface="Calibri" panose="020F0502020204030204" pitchFamily="34" charset="0"/>
              </a:rPr>
              <a:t>Water</a:t>
            </a:r>
          </a:p>
          <a:p>
            <a:r>
              <a:rPr lang="en-US" b="1" dirty="0">
                <a:latin typeface="Calibri" panose="020F0502020204030204" pitchFamily="34" charset="0"/>
              </a:rPr>
              <a:t>Removing the </a:t>
            </a:r>
            <a:r>
              <a:rPr lang="en-US" b="1" dirty="0" smtClean="0">
                <a:latin typeface="Calibri" panose="020F0502020204030204" pitchFamily="34" charset="0"/>
              </a:rPr>
              <a:t>Soap</a:t>
            </a:r>
          </a:p>
          <a:p>
            <a:r>
              <a:rPr lang="en-US" b="1" dirty="0">
                <a:latin typeface="Calibri" panose="020F0502020204030204" pitchFamily="34" charset="0"/>
              </a:rPr>
              <a:t>Testing for the Presence of </a:t>
            </a:r>
            <a:r>
              <a:rPr lang="en-US" b="1" dirty="0" smtClean="0">
                <a:latin typeface="Calibri" panose="020F0502020204030204" pitchFamily="34" charset="0"/>
              </a:rPr>
              <a:t>Soap residuals</a:t>
            </a:r>
          </a:p>
          <a:p>
            <a:pPr lvl="0"/>
            <a:r>
              <a:rPr lang="en-US" b="1" dirty="0">
                <a:latin typeface="Calibri" panose="020F0502020204030204" pitchFamily="34" charset="0"/>
              </a:rPr>
              <a:t>Writing a </a:t>
            </a:r>
            <a:r>
              <a:rPr lang="en-US" b="1" dirty="0">
                <a:solidFill>
                  <a:srgbClr val="FF0000"/>
                </a:solidFill>
                <a:latin typeface="Calibri" panose="020F0502020204030204" pitchFamily="34" charset="0"/>
              </a:rPr>
              <a:t>Lab </a:t>
            </a:r>
            <a:r>
              <a:rPr lang="en-US" b="1" dirty="0" smtClean="0">
                <a:solidFill>
                  <a:srgbClr val="FF0000"/>
                </a:solidFill>
                <a:latin typeface="Calibri" panose="020F0502020204030204" pitchFamily="34" charset="0"/>
              </a:rPr>
              <a:t>Summary Report*</a:t>
            </a:r>
            <a:endParaRPr lang="en-US" dirty="0">
              <a:solidFill>
                <a:srgbClr val="FF0000"/>
              </a:solidFill>
              <a:latin typeface="Calibri" panose="020F0502020204030204" pitchFamily="34" charset="0"/>
            </a:endParaRPr>
          </a:p>
          <a:p>
            <a:endParaRPr lang="en-US" b="1" dirty="0" smtClean="0"/>
          </a:p>
        </p:txBody>
      </p:sp>
    </p:spTree>
    <p:extLst>
      <p:ext uri="{BB962C8B-B14F-4D97-AF65-F5344CB8AC3E}">
        <p14:creationId xmlns:p14="http://schemas.microsoft.com/office/powerpoint/2010/main" val="409120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708073"/>
            <a:ext cx="8183880" cy="326967"/>
          </a:xfrm>
        </p:spPr>
        <p:txBody>
          <a:bodyPr>
            <a:normAutofit/>
          </a:bodyPr>
          <a:lstStyle/>
          <a:p>
            <a:r>
              <a:rPr lang="en-US" sz="1200" dirty="0" smtClean="0"/>
              <a:t>ml</a:t>
            </a:r>
            <a:endParaRPr lang="en-US" sz="1200" dirty="0"/>
          </a:p>
        </p:txBody>
      </p:sp>
      <p:sp>
        <p:nvSpPr>
          <p:cNvPr id="3" name="Content Placeholder 2"/>
          <p:cNvSpPr>
            <a:spLocks noGrp="1"/>
          </p:cNvSpPr>
          <p:nvPr>
            <p:ph idx="1"/>
          </p:nvPr>
        </p:nvSpPr>
        <p:spPr>
          <a:xfrm>
            <a:off x="502920" y="530352"/>
            <a:ext cx="8183880" cy="4879848"/>
          </a:xfrm>
        </p:spPr>
        <p:txBody>
          <a:bodyPr>
            <a:normAutofit lnSpcReduction="10000"/>
          </a:bodyPr>
          <a:lstStyle/>
          <a:p>
            <a:pPr marL="0" indent="0">
              <a:buNone/>
            </a:pPr>
            <a:r>
              <a:rPr lang="en-US" sz="2400" b="1" dirty="0" smtClean="0">
                <a:solidFill>
                  <a:schemeClr val="accent2">
                    <a:lumMod val="60000"/>
                    <a:lumOff val="40000"/>
                  </a:schemeClr>
                </a:solidFill>
                <a:latin typeface="Calibri" panose="020F0502020204030204" pitchFamily="34" charset="0"/>
              </a:rPr>
              <a:t>2. Research</a:t>
            </a:r>
            <a:r>
              <a:rPr lang="en-US" sz="2400" b="1" dirty="0">
                <a:solidFill>
                  <a:schemeClr val="accent2">
                    <a:lumMod val="60000"/>
                    <a:lumOff val="40000"/>
                  </a:schemeClr>
                </a:solidFill>
                <a:latin typeface="Calibri" panose="020F0502020204030204" pitchFamily="34" charset="0"/>
              </a:rPr>
              <a:t>: How much water does your family use in a week</a:t>
            </a:r>
            <a:r>
              <a:rPr lang="en-US" sz="2400" b="1" dirty="0" smtClean="0">
                <a:solidFill>
                  <a:schemeClr val="accent2">
                    <a:lumMod val="60000"/>
                    <a:lumOff val="40000"/>
                  </a:schemeClr>
                </a:solidFill>
                <a:latin typeface="Calibri" panose="020F0502020204030204" pitchFamily="34" charset="0"/>
              </a:rPr>
              <a:t>?</a:t>
            </a:r>
          </a:p>
          <a:p>
            <a:endParaRPr lang="en-US" sz="1600" b="1" dirty="0" smtClean="0">
              <a:latin typeface="Calibri" panose="020F0502020204030204" pitchFamily="34" charset="0"/>
            </a:endParaRPr>
          </a:p>
          <a:p>
            <a:pPr marL="0" indent="0">
              <a:buNone/>
            </a:pPr>
            <a:r>
              <a:rPr lang="en-US" sz="1800" b="1" dirty="0" smtClean="0">
                <a:solidFill>
                  <a:schemeClr val="accent3">
                    <a:lumMod val="60000"/>
                    <a:lumOff val="40000"/>
                  </a:schemeClr>
                </a:solidFill>
                <a:latin typeface="Calibri" panose="020F0502020204030204" pitchFamily="34" charset="0"/>
              </a:rPr>
              <a:t>In the next week, measure and/or estimate the amount of water that your family is using for</a:t>
            </a:r>
            <a:r>
              <a:rPr lang="en-US" sz="1800" b="1" dirty="0" smtClean="0">
                <a:latin typeface="Calibri" panose="020F0502020204030204" pitchFamily="34" charset="0"/>
              </a:rPr>
              <a:t>:</a:t>
            </a:r>
          </a:p>
          <a:p>
            <a:r>
              <a:rPr lang="en-US" sz="1600" b="1" dirty="0" smtClean="0">
                <a:latin typeface="Calibri" panose="020F0502020204030204" pitchFamily="34" charset="0"/>
              </a:rPr>
              <a:t>Showering - </a:t>
            </a:r>
          </a:p>
          <a:p>
            <a:r>
              <a:rPr lang="en-US" sz="1600" b="1" dirty="0" smtClean="0">
                <a:latin typeface="Calibri" panose="020F0502020204030204" pitchFamily="34" charset="0"/>
              </a:rPr>
              <a:t>Gardening -</a:t>
            </a:r>
          </a:p>
          <a:p>
            <a:r>
              <a:rPr lang="en-US" sz="1600" b="1" dirty="0" smtClean="0">
                <a:latin typeface="Calibri" panose="020F0502020204030204" pitchFamily="34" charset="0"/>
              </a:rPr>
              <a:t>Cooking -</a:t>
            </a:r>
          </a:p>
          <a:p>
            <a:r>
              <a:rPr lang="en-US" sz="1600" b="1" dirty="0" smtClean="0">
                <a:latin typeface="Calibri" panose="020F0502020204030204" pitchFamily="34" charset="0"/>
              </a:rPr>
              <a:t>Drinking -</a:t>
            </a:r>
          </a:p>
          <a:p>
            <a:r>
              <a:rPr lang="en-US" sz="1600" b="1" dirty="0" smtClean="0">
                <a:latin typeface="Calibri" panose="020F0502020204030204" pitchFamily="34" charset="0"/>
              </a:rPr>
              <a:t>House and dishes cleaning –</a:t>
            </a:r>
          </a:p>
          <a:p>
            <a:endParaRPr lang="en-US" sz="1600" b="1" dirty="0">
              <a:latin typeface="Calibri" panose="020F0502020204030204" pitchFamily="34" charset="0"/>
            </a:endParaRPr>
          </a:p>
          <a:p>
            <a:pPr marL="0" indent="0">
              <a:buNone/>
            </a:pPr>
            <a:r>
              <a:rPr lang="en-US" sz="1800" b="1" dirty="0" smtClean="0">
                <a:solidFill>
                  <a:schemeClr val="accent3">
                    <a:lumMod val="60000"/>
                    <a:lumOff val="40000"/>
                  </a:schemeClr>
                </a:solidFill>
                <a:latin typeface="Calibri" panose="020F0502020204030204" pitchFamily="34" charset="0"/>
              </a:rPr>
              <a:t>Examine your family’s monthly water bill:</a:t>
            </a:r>
          </a:p>
          <a:p>
            <a:r>
              <a:rPr lang="en-US" sz="1600" b="1" dirty="0" smtClean="0">
                <a:latin typeface="Calibri" panose="020F0502020204030204" pitchFamily="34" charset="0"/>
              </a:rPr>
              <a:t>How much  water did your family used for a month? Was it close to your estimation? </a:t>
            </a:r>
          </a:p>
          <a:p>
            <a:r>
              <a:rPr lang="en-US" sz="1600" b="1" dirty="0" smtClean="0">
                <a:latin typeface="Calibri" panose="020F0502020204030204" pitchFamily="34" charset="0"/>
              </a:rPr>
              <a:t>How much was the water bill?</a:t>
            </a:r>
            <a:r>
              <a:rPr lang="en-US" sz="1600" b="1" dirty="0">
                <a:latin typeface="Calibri" panose="020F0502020204030204" pitchFamily="34" charset="0"/>
              </a:rPr>
              <a:t> </a:t>
            </a:r>
            <a:r>
              <a:rPr lang="en-US" sz="1600" b="1" dirty="0" smtClean="0">
                <a:latin typeface="Calibri" panose="020F0502020204030204" pitchFamily="34" charset="0"/>
              </a:rPr>
              <a:t> What other costs are included in the water bill except for the price of the used water?</a:t>
            </a:r>
          </a:p>
          <a:p>
            <a:endParaRPr lang="en-US" sz="1600" b="1" dirty="0">
              <a:latin typeface="Calibri" panose="020F0502020204030204" pitchFamily="34" charset="0"/>
            </a:endParaRPr>
          </a:p>
          <a:p>
            <a:pPr marL="0" indent="0">
              <a:buNone/>
            </a:pPr>
            <a:r>
              <a:rPr lang="en-US" sz="1800" b="1" dirty="0" smtClean="0">
                <a:solidFill>
                  <a:schemeClr val="accent3">
                    <a:lumMod val="60000"/>
                    <a:lumOff val="40000"/>
                  </a:schemeClr>
                </a:solidFill>
                <a:latin typeface="Calibri" panose="020F0502020204030204" pitchFamily="34" charset="0"/>
              </a:rPr>
              <a:t>Talk to members of your family and develop  a  </a:t>
            </a:r>
            <a:r>
              <a:rPr lang="en-US" sz="1800" b="1" dirty="0" smtClean="0">
                <a:solidFill>
                  <a:srgbClr val="FF0000"/>
                </a:solidFill>
                <a:latin typeface="Calibri" panose="020F0502020204030204" pitchFamily="34" charset="0"/>
              </a:rPr>
              <a:t>short written  report</a:t>
            </a:r>
            <a:r>
              <a:rPr lang="en-US" sz="1800" b="1" dirty="0" smtClean="0">
                <a:solidFill>
                  <a:schemeClr val="accent3">
                    <a:lumMod val="60000"/>
                    <a:lumOff val="40000"/>
                  </a:schemeClr>
                </a:solidFill>
                <a:latin typeface="Calibri" panose="020F0502020204030204" pitchFamily="34" charset="0"/>
              </a:rPr>
              <a:t>:</a:t>
            </a:r>
          </a:p>
          <a:p>
            <a:r>
              <a:rPr lang="en-US" sz="1600" b="1" dirty="0" smtClean="0">
                <a:latin typeface="Calibri" panose="020F0502020204030204" pitchFamily="34" charset="0"/>
              </a:rPr>
              <a:t>How can our family reduce the amount of water it uses?</a:t>
            </a:r>
            <a:endParaRPr lang="en-US" sz="1600" b="1" dirty="0">
              <a:latin typeface="Calibri" panose="020F0502020204030204" pitchFamily="34" charset="0"/>
            </a:endParaRPr>
          </a:p>
          <a:p>
            <a:endParaRPr lang="en-US" sz="1600" dirty="0"/>
          </a:p>
        </p:txBody>
      </p:sp>
    </p:spTree>
    <p:extLst>
      <p:ext uri="{BB962C8B-B14F-4D97-AF65-F5344CB8AC3E}">
        <p14:creationId xmlns:p14="http://schemas.microsoft.com/office/powerpoint/2010/main" val="726757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327</TotalTime>
  <Words>1005</Words>
  <Application>Microsoft Office PowerPoint</Application>
  <PresentationFormat>On-screen Show (4:3)</PresentationFormat>
  <Paragraphs>135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Development of Assessment System for the EfA Project</vt:lpstr>
      <vt:lpstr>ml</vt:lpstr>
      <vt:lpstr>ml</vt:lpstr>
      <vt:lpstr>ml</vt:lpstr>
      <vt:lpstr>ml</vt:lpstr>
      <vt:lpstr>ml</vt:lpstr>
      <vt:lpstr>ml</vt:lpstr>
      <vt:lpstr>* Marked in red is the evidence that is going to be scored.</vt:lpstr>
      <vt:lpstr>ml</vt:lpstr>
      <vt:lpstr>ml</vt:lpstr>
      <vt:lpstr>ml</vt:lpstr>
      <vt:lpstr>ml</vt:lpstr>
      <vt:lpstr>Which group wrote a better report? Explain your answer.</vt:lpstr>
      <vt:lpstr>PowerPoint Presentation</vt:lpstr>
      <vt:lpstr>ml</vt:lpstr>
      <vt:lpstr>ml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Assessment System for the EfA Project</dc:title>
  <dc:creator>michalomask</dc:creator>
  <cp:lastModifiedBy>michalomask</cp:lastModifiedBy>
  <cp:revision>56</cp:revision>
  <dcterms:created xsi:type="dcterms:W3CDTF">2013-09-29T23:27:04Z</dcterms:created>
  <dcterms:modified xsi:type="dcterms:W3CDTF">2013-12-03T23:35:06Z</dcterms:modified>
</cp:coreProperties>
</file>