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16" r:id="rId14"/>
    <p:sldMasterId id="2147483828" r:id="rId15"/>
    <p:sldMasterId id="2147483840" r:id="rId16"/>
    <p:sldMasterId id="2147483852" r:id="rId17"/>
    <p:sldMasterId id="2147483864" r:id="rId18"/>
    <p:sldMasterId id="2147483876" r:id="rId19"/>
  </p:sldMasterIdLst>
  <p:notesMasterIdLst>
    <p:notesMasterId r:id="rId22"/>
  </p:notesMasterIdLst>
  <p:sldIdLst>
    <p:sldId id="475" r:id="rId20"/>
    <p:sldId id="47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878">
          <p15:clr>
            <a:srgbClr val="A4A3A4"/>
          </p15:clr>
        </p15:guide>
        <p15:guide id="4" pos="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224"/>
    <a:srgbClr val="FCDB92"/>
    <a:srgbClr val="F19D1F"/>
    <a:srgbClr val="F7A824"/>
    <a:srgbClr val="FBC654"/>
    <a:srgbClr val="F0F0F0"/>
    <a:srgbClr val="CCCCCC"/>
    <a:srgbClr val="334D83"/>
    <a:srgbClr val="555555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158" y="90"/>
      </p:cViewPr>
      <p:guideLst>
        <p:guide orient="horz" pos="2160"/>
        <p:guide pos="2880"/>
        <p:guide orient="horz" pos="1878"/>
        <p:guide pos="1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64B2871D-1245-42D1-8E47-FCD4EC7D793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1" y="4474033"/>
            <a:ext cx="5607679" cy="366071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2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9A644D1B-A0A8-464F-9582-41F98C2F45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1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Spread Networks cost $300M in capex.</a:t>
            </a:r>
            <a:br>
              <a:rPr lang="en-US" dirty="0" smtClean="0"/>
            </a:br>
            <a:r>
              <a:rPr lang="en-US" dirty="0" smtClean="0"/>
              <a:t>(source: WSJ, “Optical Delusion?”, Apr 3, 2012)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E1EC-66BB-4950-BF82-C9321A5E42F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Spread Networks cost $300M in capex.</a:t>
            </a:r>
            <a:br>
              <a:rPr lang="en-US" dirty="0" smtClean="0"/>
            </a:br>
            <a:r>
              <a:rPr lang="en-US" dirty="0" smtClean="0"/>
              <a:t>(source: WSJ, “Optical Delusion?”, Apr 3, 2012)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E1EC-66BB-4950-BF82-C9321A5E42F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4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7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243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518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9157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509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0169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9850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0061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0093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3338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836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4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2251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1554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3426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0333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21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4523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8440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0464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6921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7117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2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0961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4879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279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0892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9875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8776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3265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0483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0134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718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9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0392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8257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1440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3392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1231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4697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0681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8660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9830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7699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09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5132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0199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8448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3417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9115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9752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7029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6334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2610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5005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3742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6829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5172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1959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3930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1364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13513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64207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8740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2066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22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0918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4650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1763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8373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38103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38318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8946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6648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3093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4946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65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8455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5056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9368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5615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2490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03458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8749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44790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55094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60901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04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4080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7845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3521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19516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21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76054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6977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9061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6203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6110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38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691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54221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9756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8065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93071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74346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36778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363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99128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33532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1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42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5200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8047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59428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60154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81680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84037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88390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0948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14246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3721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6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01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778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37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76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6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05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315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392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2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905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61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410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192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013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285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60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266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5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13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281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823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563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160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059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582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62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14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970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038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3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991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853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778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762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9600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816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423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04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116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6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4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104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874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965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433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420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037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480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666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2929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725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1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938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050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685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0874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030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470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0709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722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6179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3852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0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721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623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809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2099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994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4180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695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9654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309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5090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7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5513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7930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280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6203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55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6112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1716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3520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7777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2107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2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discussion purposes only. © 2014 IEX Services LLC. Member FINRA / SIPC.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C500B-8CDB-4ECB-8C5E-F3E5F9689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1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12155-F440-4595-87C6-73D87991E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2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FED5-28BF-4F1D-BFF8-BC148165A1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4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B99CC-C029-4C1C-BA40-57F12DE94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4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DED7-E361-47E0-AA35-E3EFF35DB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8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503B-DA98-4A52-BCAE-A487EAF42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8DA0C-897F-44C5-8C85-743415734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1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E3D0C-9F34-41BD-B9FA-7F6E54EA8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1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5EE79-CE3C-457A-B75B-4CCDF263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4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1893E-55EB-45D1-83CA-2E598E542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5464C-CC16-4D80-8408-78D7F57F6B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2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2D342-8F02-4C7C-98BA-A8822B71F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68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0E66-6EB0-4A6B-920B-E0F4A6BF8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8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6D53-98B4-401E-86FA-212E94B6A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4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6FAB-41B5-40C5-97B4-EC7524EC0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1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63E8-FCB5-4A8C-A77B-823A97581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0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6BB8-A7B3-4B83-87F4-2BDE9AD76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2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44052-B40B-42DB-B4F7-029B04AB6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2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For discussion purposes only. © 2014 IEX Services LLC. Member FINRA / SIPC.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510F-785E-49FF-901D-C302C57FA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6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62" y="961"/>
            <a:ext cx="373538" cy="373538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6729487"/>
            <a:ext cx="9144000" cy="128511"/>
          </a:xfrm>
          <a:prstGeom prst="rect">
            <a:avLst/>
          </a:prstGeom>
          <a:solidFill>
            <a:srgbClr val="FBC654"/>
          </a:solidFill>
          <a:ln>
            <a:solidFill>
              <a:srgbClr val="FBC6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rgbClr val="363C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117441"/>
            <a:ext cx="807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363C3B"/>
                </a:solidFill>
                <a:latin typeface="Calibri Light" panose="020F0302020204030204" pitchFamily="34" charset="0"/>
                <a:cs typeface="Arial" pitchFamily="34" charset="0"/>
              </a:rPr>
              <a:t>Geography’s Influence on Trading</a:t>
            </a:r>
            <a:endParaRPr lang="en-US" sz="3000" dirty="0">
              <a:solidFill>
                <a:srgbClr val="363C3B"/>
              </a:solidFill>
              <a:latin typeface="Calibri Light" panose="020F0302020204030204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01239" y="5214285"/>
            <a:ext cx="71323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005395" y="988427"/>
            <a:ext cx="31262" cy="42062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968076" y="5145705"/>
            <a:ext cx="137160" cy="13716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70" y="959934"/>
            <a:ext cx="96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Distance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7293353" y="5284075"/>
            <a:ext cx="96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Latency</a:t>
            </a:r>
            <a:endParaRPr lang="en-US" sz="16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9991" y="3492675"/>
            <a:ext cx="756833" cy="73152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7698" y="2646636"/>
            <a:ext cx="756833" cy="73152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4295" y="1813503"/>
            <a:ext cx="756833" cy="7315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4165" y="1079971"/>
            <a:ext cx="756833" cy="73152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132082" y="4893521"/>
            <a:ext cx="96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NYC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619822" y="4192366"/>
            <a:ext cx="15661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BATS</a:t>
            </a:r>
          </a:p>
          <a:p>
            <a:r>
              <a:rPr lang="en-US" sz="1400" dirty="0" smtClean="0"/>
              <a:t>Weehawken, </a:t>
            </a:r>
            <a:r>
              <a:rPr lang="en-US" sz="1400" dirty="0" smtClean="0"/>
              <a:t>NJ</a:t>
            </a:r>
            <a:endParaRPr lang="en-US" sz="14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4927220" y="3368039"/>
            <a:ext cx="15318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Direct Edge</a:t>
            </a:r>
          </a:p>
          <a:p>
            <a:r>
              <a:rPr lang="en-US" sz="1400" dirty="0" smtClean="0"/>
              <a:t>Secaucus, </a:t>
            </a:r>
            <a:r>
              <a:rPr lang="en-US" sz="1400" dirty="0" smtClean="0"/>
              <a:t>NJ</a:t>
            </a:r>
            <a:endParaRPr lang="en-US" sz="14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6152446" y="2587091"/>
            <a:ext cx="15296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NASDAQ</a:t>
            </a:r>
          </a:p>
          <a:p>
            <a:r>
              <a:rPr lang="en-US" sz="1400" dirty="0" smtClean="0"/>
              <a:t>Carteret, NJ</a:t>
            </a:r>
          </a:p>
          <a:p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487847" y="1812974"/>
            <a:ext cx="1469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NYSE</a:t>
            </a:r>
          </a:p>
          <a:p>
            <a:r>
              <a:rPr lang="en-US" sz="1400" dirty="0" smtClean="0"/>
              <a:t>Mahwah, NJ</a:t>
            </a:r>
          </a:p>
          <a:p>
            <a:endParaRPr lang="en-US" sz="1400" dirty="0"/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1036655" y="1445732"/>
            <a:ext cx="6437509" cy="3699974"/>
            <a:chOff x="1011655" y="2392057"/>
            <a:chExt cx="4759297" cy="2735418"/>
          </a:xfrm>
        </p:grpSpPr>
        <p:grpSp>
          <p:nvGrpSpPr>
            <p:cNvPr id="51" name="Group 50"/>
            <p:cNvGrpSpPr/>
            <p:nvPr/>
          </p:nvGrpSpPr>
          <p:grpSpPr>
            <a:xfrm>
              <a:off x="1011655" y="2392057"/>
              <a:ext cx="4759297" cy="2735418"/>
              <a:chOff x="1011655" y="2392057"/>
              <a:chExt cx="4759297" cy="2735418"/>
            </a:xfrm>
          </p:grpSpPr>
          <p:cxnSp>
            <p:nvCxnSpPr>
              <p:cNvPr id="37" name="Curved Connector 36"/>
              <p:cNvCxnSpPr>
                <a:stCxn id="22" idx="0"/>
                <a:endCxn id="27" idx="1"/>
              </p:cNvCxnSpPr>
              <p:nvPr/>
            </p:nvCxnSpPr>
            <p:spPr>
              <a:xfrm rot="5400000" flipH="1" flipV="1">
                <a:off x="1487054" y="3700388"/>
                <a:ext cx="951688" cy="1902485"/>
              </a:xfrm>
              <a:prstGeom prst="curvedConnector2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>
                <a:stCxn id="22" idx="0"/>
                <a:endCxn id="28" idx="1"/>
              </p:cNvCxnSpPr>
              <p:nvPr/>
            </p:nvCxnSpPr>
            <p:spPr>
              <a:xfrm rot="5400000" flipH="1" flipV="1">
                <a:off x="1687284" y="2874676"/>
                <a:ext cx="1577171" cy="2928427"/>
              </a:xfrm>
              <a:prstGeom prst="curvedConnector2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>
                <a:stCxn id="22" idx="0"/>
                <a:endCxn id="29" idx="1"/>
              </p:cNvCxnSpPr>
              <p:nvPr/>
            </p:nvCxnSpPr>
            <p:spPr>
              <a:xfrm rot="5400000" flipH="1" flipV="1">
                <a:off x="1851211" y="2094806"/>
                <a:ext cx="2193113" cy="3872224"/>
              </a:xfrm>
              <a:prstGeom prst="curvedConnector2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>
                <a:stCxn id="22" idx="0"/>
                <a:endCxn id="31" idx="1"/>
              </p:cNvCxnSpPr>
              <p:nvPr/>
            </p:nvCxnSpPr>
            <p:spPr>
              <a:xfrm rot="5400000" flipH="1" flipV="1">
                <a:off x="2023595" y="1380117"/>
                <a:ext cx="2735418" cy="4759297"/>
              </a:xfrm>
              <a:prstGeom prst="curvedConnector2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/>
            <p:cNvSpPr txBox="1"/>
            <p:nvPr/>
          </p:nvSpPr>
          <p:spPr>
            <a:xfrm rot="20251751">
              <a:off x="2194087" y="2807367"/>
              <a:ext cx="1367828" cy="273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Client order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23675" y="1670259"/>
            <a:ext cx="3881750" cy="3544026"/>
            <a:chOff x="3432908" y="2386472"/>
            <a:chExt cx="3333262" cy="2565656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432908" y="4150307"/>
              <a:ext cx="0" cy="801821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766170" y="2386472"/>
              <a:ext cx="0" cy="2565656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649308" y="4903125"/>
            <a:ext cx="3797963" cy="369331"/>
            <a:chOff x="3482240" y="4704217"/>
            <a:chExt cx="3222359" cy="261580"/>
          </a:xfrm>
        </p:grpSpPr>
        <p:sp>
          <p:nvSpPr>
            <p:cNvPr id="46" name="TextBox 45"/>
            <p:cNvSpPr txBox="1"/>
            <p:nvPr/>
          </p:nvSpPr>
          <p:spPr>
            <a:xfrm>
              <a:off x="4314334" y="4704217"/>
              <a:ext cx="1531885" cy="26158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2 milliseconds</a:t>
              </a:r>
              <a:endParaRPr lang="en-US" b="1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5709394" y="4828541"/>
              <a:ext cx="995205" cy="3906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3482240" y="4828541"/>
              <a:ext cx="962440" cy="3906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301" y="5230109"/>
            <a:ext cx="822960" cy="81153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914779" y="5379868"/>
            <a:ext cx="795736" cy="29493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803115" y="5361796"/>
            <a:ext cx="960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buy order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3867" y="6356350"/>
            <a:ext cx="3996267" cy="365125"/>
          </a:xfrm>
        </p:spPr>
        <p:txBody>
          <a:bodyPr/>
          <a:lstStyle/>
          <a:p>
            <a:r>
              <a:rPr lang="en-US" sz="1000" dirty="0" smtClean="0">
                <a:solidFill>
                  <a:prstClr val="black">
                    <a:tint val="75000"/>
                  </a:prstClr>
                </a:solidFill>
              </a:rPr>
              <a:t>Latency estimates are illustrative.  For discussion purposes only. © 2014 IEX Services LLC. Member FINRA / SIPC. All rights reserved.</a:t>
            </a:r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36862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5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62" y="961"/>
            <a:ext cx="373538" cy="373538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6729487"/>
            <a:ext cx="9144000" cy="128511"/>
          </a:xfrm>
          <a:prstGeom prst="rect">
            <a:avLst/>
          </a:prstGeom>
          <a:solidFill>
            <a:srgbClr val="FBC654"/>
          </a:solidFill>
          <a:ln>
            <a:solidFill>
              <a:srgbClr val="FBC6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rgbClr val="363C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01239" y="5214285"/>
            <a:ext cx="71323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005395" y="988427"/>
            <a:ext cx="31262" cy="42062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968076" y="5145705"/>
            <a:ext cx="137160" cy="13716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70" y="959934"/>
            <a:ext cx="96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Distance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7293353" y="5284075"/>
            <a:ext cx="96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Latency</a:t>
            </a:r>
            <a:endParaRPr lang="en-US" sz="16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9991" y="3492675"/>
            <a:ext cx="756833" cy="73152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7698" y="2646636"/>
            <a:ext cx="756833" cy="73152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4295" y="1813503"/>
            <a:ext cx="756833" cy="7315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4165" y="1079971"/>
            <a:ext cx="756833" cy="73152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132082" y="4893521"/>
            <a:ext cx="96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NYC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301" y="5230109"/>
            <a:ext cx="822960" cy="81153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914779" y="5379868"/>
            <a:ext cx="795736" cy="29493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803115" y="5361796"/>
            <a:ext cx="960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buy order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200" y="117441"/>
            <a:ext cx="807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363C3B"/>
                </a:solidFill>
                <a:latin typeface="Calibri Light" panose="020F0302020204030204" pitchFamily="34" charset="0"/>
                <a:cs typeface="Arial" pitchFamily="34" charset="0"/>
              </a:rPr>
              <a:t>Detecting and Reacting to Intent</a:t>
            </a:r>
            <a:endParaRPr lang="en-US" sz="3000" dirty="0">
              <a:solidFill>
                <a:srgbClr val="363C3B"/>
              </a:solidFill>
              <a:latin typeface="Calibri Light" panose="020F0302020204030204" pitchFamily="34" charset="0"/>
              <a:cs typeface="Arial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840566" y="1319529"/>
            <a:ext cx="3664859" cy="2203136"/>
            <a:chOff x="3467614" y="2171205"/>
            <a:chExt cx="3117469" cy="1536249"/>
          </a:xfrm>
        </p:grpSpPr>
        <p:cxnSp>
          <p:nvCxnSpPr>
            <p:cNvPr id="55" name="Curved Connector 54"/>
            <p:cNvCxnSpPr/>
            <p:nvPr/>
          </p:nvCxnSpPr>
          <p:spPr>
            <a:xfrm rot="5400000" flipH="1" flipV="1">
              <a:off x="3741673" y="3059080"/>
              <a:ext cx="394804" cy="901942"/>
            </a:xfrm>
            <a:prstGeom prst="curvedConnector2">
              <a:avLst/>
            </a:prstGeom>
            <a:ln w="12700">
              <a:solidFill>
                <a:schemeClr val="accent2">
                  <a:lumMod val="60000"/>
                  <a:lumOff val="4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/>
            <p:nvPr/>
          </p:nvCxnSpPr>
          <p:spPr>
            <a:xfrm rot="5400000" flipH="1" flipV="1">
              <a:off x="4020275" y="2213978"/>
              <a:ext cx="961305" cy="2025647"/>
            </a:xfrm>
            <a:prstGeom prst="curvedConnector2">
              <a:avLst/>
            </a:prstGeom>
            <a:ln w="12700">
              <a:solidFill>
                <a:schemeClr val="accent2">
                  <a:lumMod val="60000"/>
                  <a:lumOff val="4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/>
            <p:nvPr/>
          </p:nvCxnSpPr>
          <p:spPr>
            <a:xfrm rot="5400000" flipH="1" flipV="1">
              <a:off x="4268469" y="1390840"/>
              <a:ext cx="1536249" cy="3096979"/>
            </a:xfrm>
            <a:prstGeom prst="curvedConnector2">
              <a:avLst/>
            </a:prstGeom>
            <a:ln w="12700">
              <a:solidFill>
                <a:schemeClr val="accent2">
                  <a:lumMod val="60000"/>
                  <a:lumOff val="4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rot="19664027">
              <a:off x="3467614" y="2319301"/>
              <a:ext cx="2255338" cy="257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Electronic “front-running”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4" name="Curved Connector 63"/>
          <p:cNvCxnSpPr/>
          <p:nvPr/>
        </p:nvCxnSpPr>
        <p:spPr>
          <a:xfrm rot="5400000" flipH="1" flipV="1">
            <a:off x="1592888" y="3205728"/>
            <a:ext cx="1463040" cy="2560320"/>
          </a:xfrm>
          <a:prstGeom prst="curvedConnector2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>
          <a:xfrm rot="5400000" flipH="1" flipV="1">
            <a:off x="1370000" y="2513939"/>
            <a:ext cx="2304262" cy="2940044"/>
          </a:xfrm>
          <a:prstGeom prst="curvedConnector2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5400000" flipH="1" flipV="1">
            <a:off x="1161853" y="2304700"/>
            <a:ext cx="2721648" cy="2941136"/>
          </a:xfrm>
          <a:prstGeom prst="curvedConnector2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5400000" flipH="1" flipV="1">
            <a:off x="872894" y="2007082"/>
            <a:ext cx="3308226" cy="2949794"/>
          </a:xfrm>
          <a:prstGeom prst="curvedConnector2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19438976">
            <a:off x="1476744" y="2021057"/>
            <a:ext cx="1850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Client order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00505" y="4192366"/>
            <a:ext cx="1367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BATS</a:t>
            </a:r>
          </a:p>
          <a:p>
            <a:r>
              <a:rPr lang="en-US" sz="1400" dirty="0" smtClean="0"/>
              <a:t>Weehawken, NJ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883972" y="3353993"/>
            <a:ext cx="15318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DirectEdge</a:t>
            </a:r>
          </a:p>
          <a:p>
            <a:r>
              <a:rPr lang="en-US" sz="1400" dirty="0" smtClean="0"/>
              <a:t>Secaucus, NJ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253852" y="2553850"/>
            <a:ext cx="1367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NASDAQ</a:t>
            </a:r>
          </a:p>
          <a:p>
            <a:r>
              <a:rPr lang="en-US" sz="1400" dirty="0" smtClean="0"/>
              <a:t>Carteret, NJ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584882" y="1839712"/>
            <a:ext cx="13678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NYSE</a:t>
            </a:r>
          </a:p>
          <a:p>
            <a:r>
              <a:rPr lang="en-US" sz="1400" dirty="0" smtClean="0"/>
              <a:t>Mahwah, NJ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3756468" y="1946964"/>
            <a:ext cx="3865212" cy="3247704"/>
            <a:chOff x="3432908" y="2386472"/>
            <a:chExt cx="3333262" cy="2565656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3432908" y="4150307"/>
              <a:ext cx="0" cy="801821"/>
            </a:xfrm>
            <a:prstGeom prst="straightConnector1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6766170" y="2386472"/>
              <a:ext cx="0" cy="2565656"/>
            </a:xfrm>
            <a:prstGeom prst="straightConnector1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864654" y="4882470"/>
            <a:ext cx="3683383" cy="369332"/>
            <a:chOff x="3527309" y="4704217"/>
            <a:chExt cx="3178820" cy="274798"/>
          </a:xfrm>
        </p:grpSpPr>
        <p:sp>
          <p:nvSpPr>
            <p:cNvPr id="85" name="TextBox 84"/>
            <p:cNvSpPr txBox="1"/>
            <p:nvPr/>
          </p:nvSpPr>
          <p:spPr>
            <a:xfrm>
              <a:off x="4314334" y="4704217"/>
              <a:ext cx="1646340" cy="274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476 microseconds</a:t>
              </a:r>
              <a:endParaRPr lang="en-US" b="1" dirty="0"/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>
              <a:off x="5916987" y="4832447"/>
              <a:ext cx="789142" cy="0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85" idx="1"/>
            </p:cNvCxnSpPr>
            <p:nvPr/>
          </p:nvCxnSpPr>
          <p:spPr>
            <a:xfrm flipH="1" flipV="1">
              <a:off x="3527309" y="4832447"/>
              <a:ext cx="787025" cy="0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3867" y="6356350"/>
            <a:ext cx="3996267" cy="365125"/>
          </a:xfrm>
        </p:spPr>
        <p:txBody>
          <a:bodyPr/>
          <a:lstStyle/>
          <a:p>
            <a:r>
              <a:rPr lang="en-US" sz="1000" dirty="0" smtClean="0">
                <a:solidFill>
                  <a:prstClr val="black">
                    <a:tint val="75000"/>
                  </a:prstClr>
                </a:solidFill>
              </a:rPr>
              <a:t>Latency estimates are illustrative.  For discussion purposes only. © 2014 IEX Services LLC. Member FINRA / SIPC. All rights reserved.</a:t>
            </a:r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36862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9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42837</TotalTime>
  <Words>136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19</vt:i4>
      </vt:variant>
      <vt:variant>
        <vt:lpstr>Slide Titles</vt:lpstr>
      </vt:variant>
      <vt:variant>
        <vt:i4>2</vt:i4>
      </vt:variant>
    </vt:vector>
  </HeadingPairs>
  <TitlesOfParts>
    <vt:vector size="24" baseType="lpstr">
      <vt:lpstr>Arial</vt:lpstr>
      <vt:lpstr>Calibri</vt:lpstr>
      <vt:lpstr>Calibri Light</vt:lpstr>
      <vt:lpstr>1_Office Theme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12_Custom Design</vt:lpstr>
      <vt:lpstr>13_Custom Design</vt:lpstr>
      <vt:lpstr>14_Custom Design</vt:lpstr>
      <vt:lpstr>15_Custom Design</vt:lpstr>
      <vt:lpstr>16_Custom Design</vt:lpstr>
      <vt:lpstr>17_Custom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Trudeau</dc:creator>
  <cp:lastModifiedBy>gerald lam</cp:lastModifiedBy>
  <cp:revision>508</cp:revision>
  <cp:lastPrinted>2014-05-23T19:32:57Z</cp:lastPrinted>
  <dcterms:created xsi:type="dcterms:W3CDTF">2014-05-05T00:43:07Z</dcterms:created>
  <dcterms:modified xsi:type="dcterms:W3CDTF">2014-10-24T18:36:20Z</dcterms:modified>
</cp:coreProperties>
</file>